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onsolas" panose="020B0609020204030204" pitchFamily="49" charset="0"/>
      <p:regular r:id="rId13"/>
      <p:bold r:id="rId14"/>
      <p:italic r:id="rId15"/>
      <p:boldItalic r:id="rId16"/>
    </p:embeddedFont>
    <p:embeddedFont>
      <p:font typeface="Prata" panose="020B0604020202020204" charset="0"/>
      <p:regular r:id="rId17"/>
    </p:embeddedFont>
    <p:embeddedFont>
      <p:font typeface="Raleway" pitchFamily="2"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764B533-7B55-4923-9F93-3BD6A5ADDAF2}">
          <p14:sldIdLst>
            <p14:sldId id="256"/>
            <p14:sldId id="257"/>
            <p14:sldId id="258"/>
            <p14:sldId id="259"/>
            <p14:sldId id="260"/>
            <p14:sldId id="261"/>
          </p14:sldIdLst>
        </p14:section>
        <p14:section name="Untitled Section" id="{E88169AD-C763-4ED3-BC7B-74FC174443FB}">
          <p14:sldIdLst>
            <p14:sldId id="262"/>
            <p14:sldId id="263"/>
            <p14:sldId id="264"/>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1092" y="2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5089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37235" y="579239"/>
            <a:ext cx="7152799" cy="427792"/>
          </a:xfrm>
          <a:prstGeom prst="rect">
            <a:avLst/>
          </a:prstGeom>
          <a:noFill/>
          <a:ln/>
        </p:spPr>
        <p:txBody>
          <a:bodyPr wrap="none" lIns="0" tIns="0" rIns="0" bIns="0" rtlCol="0" anchor="t"/>
          <a:lstStyle/>
          <a:p>
            <a:pPr marL="0" indent="0" algn="l">
              <a:lnSpc>
                <a:spcPts val="3350"/>
              </a:lnSpc>
              <a:buNone/>
            </a:pPr>
            <a:r>
              <a:rPr lang="en-US" sz="2650" dirty="0">
                <a:solidFill>
                  <a:srgbClr val="F2E782"/>
                </a:solidFill>
                <a:latin typeface="Prata" pitchFamily="34" charset="0"/>
                <a:ea typeface="Prata" pitchFamily="34" charset="-122"/>
                <a:cs typeface="Prata" pitchFamily="34" charset="-120"/>
              </a:rPr>
              <a:t>LOWELL GENERAL HOSPITAL PROJECT</a:t>
            </a:r>
            <a:endParaRPr lang="en-US" sz="2650" dirty="0"/>
          </a:p>
        </p:txBody>
      </p:sp>
      <p:sp>
        <p:nvSpPr>
          <p:cNvPr id="3" name="Text 1"/>
          <p:cNvSpPr/>
          <p:nvPr/>
        </p:nvSpPr>
        <p:spPr>
          <a:xfrm>
            <a:off x="737235" y="1280755"/>
            <a:ext cx="13155930" cy="438150"/>
          </a:xfrm>
          <a:prstGeom prst="rect">
            <a:avLst/>
          </a:prstGeom>
          <a:noFill/>
          <a:ln/>
        </p:spPr>
        <p:txBody>
          <a:bodyPr wrap="square" lIns="0" tIns="0" rIns="0" bIns="0" rtlCol="0" anchor="t"/>
          <a:lstStyle/>
          <a:p>
            <a:pPr marL="342900" indent="-342900" algn="l">
              <a:lnSpc>
                <a:spcPts val="1700"/>
              </a:lnSpc>
              <a:buSzPct val="100000"/>
              <a:buFont typeface="+mj-lt"/>
              <a:buAutoNum type="arabicPeriod"/>
            </a:pPr>
            <a:r>
              <a:rPr lang="en-US" sz="1050" dirty="0">
                <a:solidFill>
                  <a:srgbClr val="CFCBBF"/>
                </a:solidFill>
                <a:latin typeface="Raleway" pitchFamily="34" charset="0"/>
                <a:ea typeface="Raleway" pitchFamily="34" charset="-122"/>
                <a:cs typeface="Raleway" pitchFamily="34" charset="-120"/>
              </a:rPr>
              <a:t>This project analyzes key insights from Lowell General Hospital, a facility that prioritizes patient well-being above all else. Management has identified multiple factors that could contribute to patient dissatisfaction and has initiated an analysis of the following key metrics to ensure optimal patient care and uphold its reputation for excellence:</a:t>
            </a:r>
            <a:endParaRPr lang="en-US" sz="1050" dirty="0"/>
          </a:p>
        </p:txBody>
      </p:sp>
      <p:sp>
        <p:nvSpPr>
          <p:cNvPr id="4" name="Text 2"/>
          <p:cNvSpPr/>
          <p:nvPr/>
        </p:nvSpPr>
        <p:spPr>
          <a:xfrm>
            <a:off x="737235" y="2009656"/>
            <a:ext cx="3350062" cy="213836"/>
          </a:xfrm>
          <a:prstGeom prst="rect">
            <a:avLst/>
          </a:prstGeom>
          <a:noFill/>
          <a:ln/>
        </p:spPr>
        <p:txBody>
          <a:bodyPr wrap="none" lIns="0" tIns="0" rIns="0" bIns="0" rtlCol="0" anchor="t"/>
          <a:lstStyle/>
          <a:p>
            <a:pPr marL="0" indent="0" algn="l">
              <a:lnSpc>
                <a:spcPts val="1650"/>
              </a:lnSpc>
              <a:buNone/>
            </a:pPr>
            <a:r>
              <a:rPr lang="en-US" sz="1300" dirty="0">
                <a:solidFill>
                  <a:srgbClr val="F2E782"/>
                </a:solidFill>
                <a:latin typeface="Prata" pitchFamily="34" charset="0"/>
                <a:ea typeface="Prata" pitchFamily="34" charset="-122"/>
                <a:cs typeface="Prata" pitchFamily="34" charset="-120"/>
              </a:rPr>
              <a:t>1. Average Licensed Bed Occupancy Rate</a:t>
            </a:r>
            <a:endParaRPr lang="en-US" sz="1300" dirty="0"/>
          </a:p>
        </p:txBody>
      </p:sp>
      <p:pic>
        <p:nvPicPr>
          <p:cNvPr id="5" name="Image 0" descr="preencoded.png"/>
          <p:cNvPicPr>
            <a:picLocks noChangeAspect="1"/>
          </p:cNvPicPr>
          <p:nvPr/>
        </p:nvPicPr>
        <p:blipFill>
          <a:blip r:embed="rId3"/>
          <a:stretch>
            <a:fillRect/>
          </a:stretch>
        </p:blipFill>
        <p:spPr>
          <a:xfrm>
            <a:off x="737235" y="2377440"/>
            <a:ext cx="4117777" cy="4117777"/>
          </a:xfrm>
          <a:prstGeom prst="rect">
            <a:avLst/>
          </a:prstGeom>
        </p:spPr>
      </p:pic>
      <p:sp>
        <p:nvSpPr>
          <p:cNvPr id="6" name="Text 3"/>
          <p:cNvSpPr/>
          <p:nvPr/>
        </p:nvSpPr>
        <p:spPr>
          <a:xfrm>
            <a:off x="737235" y="6649164"/>
            <a:ext cx="4117777" cy="672465"/>
          </a:xfrm>
          <a:prstGeom prst="rect">
            <a:avLst/>
          </a:prstGeom>
          <a:noFill/>
          <a:ln/>
        </p:spPr>
        <p:txBody>
          <a:bodyPr wrap="square" lIns="0" tIns="0" rIns="0" bIns="0" rtlCol="0" anchor="t"/>
          <a:lstStyle/>
          <a:p>
            <a:pPr marL="0" indent="0" algn="l">
              <a:lnSpc>
                <a:spcPts val="1700"/>
              </a:lnSpc>
              <a:buNone/>
            </a:pPr>
            <a:r>
              <a:rPr lang="en-US" sz="1050" dirty="0">
                <a:solidFill>
                  <a:srgbClr val="CFCBBF"/>
                </a:solidFill>
                <a:latin typeface="Raleway" pitchFamily="34" charset="0"/>
                <a:ea typeface="Raleway" pitchFamily="34" charset="-122"/>
                <a:cs typeface="Raleway" pitchFamily="34" charset="-120"/>
              </a:rPr>
              <a:t>This internally captured measure is expressed as a percentage: </a:t>
            </a:r>
            <a:r>
              <a:rPr lang="en-US" sz="1050" dirty="0">
                <a:solidFill>
                  <a:srgbClr val="CFCBBF"/>
                </a:solidFill>
                <a:highlight>
                  <a:srgbClr val="28292A"/>
                </a:highlight>
                <a:latin typeface="Consolas" pitchFamily="34" charset="0"/>
                <a:ea typeface="Consolas" pitchFamily="34" charset="-122"/>
                <a:cs typeface="Consolas" pitchFamily="34" charset="-120"/>
              </a:rPr>
              <a:t>(Number of patients in licensed beds per day * 100) / Number of licensed beds</a:t>
            </a:r>
            <a:r>
              <a:rPr lang="en-US" sz="1050" dirty="0">
                <a:solidFill>
                  <a:srgbClr val="CFCBBF"/>
                </a:solidFill>
                <a:latin typeface="Raleway" pitchFamily="34" charset="0"/>
                <a:ea typeface="Raleway" pitchFamily="34" charset="-122"/>
                <a:cs typeface="Raleway" pitchFamily="34" charset="-120"/>
              </a:rPr>
              <a:t>. It reflects the utilization of hospital resources.</a:t>
            </a:r>
            <a:endParaRPr lang="en-US" sz="1050" dirty="0"/>
          </a:p>
        </p:txBody>
      </p:sp>
      <p:sp>
        <p:nvSpPr>
          <p:cNvPr id="7" name="Text 4"/>
          <p:cNvSpPr/>
          <p:nvPr/>
        </p:nvSpPr>
        <p:spPr>
          <a:xfrm>
            <a:off x="5196483" y="2009656"/>
            <a:ext cx="3157657" cy="213836"/>
          </a:xfrm>
          <a:prstGeom prst="rect">
            <a:avLst/>
          </a:prstGeom>
          <a:noFill/>
          <a:ln/>
        </p:spPr>
        <p:txBody>
          <a:bodyPr wrap="none" lIns="0" tIns="0" rIns="0" bIns="0" rtlCol="0" anchor="t"/>
          <a:lstStyle/>
          <a:p>
            <a:pPr marL="0" indent="0" algn="l">
              <a:lnSpc>
                <a:spcPts val="1650"/>
              </a:lnSpc>
              <a:buNone/>
            </a:pPr>
            <a:r>
              <a:rPr lang="en-US" sz="1300" dirty="0">
                <a:solidFill>
                  <a:srgbClr val="F2E782"/>
                </a:solidFill>
                <a:latin typeface="Prata" pitchFamily="34" charset="0"/>
                <a:ea typeface="Prata" pitchFamily="34" charset="-122"/>
                <a:cs typeface="Prata" pitchFamily="34" charset="-120"/>
              </a:rPr>
              <a:t>2. Staff Responsiveness Top Box Score</a:t>
            </a:r>
            <a:endParaRPr lang="en-US" sz="1300" dirty="0"/>
          </a:p>
        </p:txBody>
      </p:sp>
      <p:pic>
        <p:nvPicPr>
          <p:cNvPr id="8" name="Image 1" descr="preencoded.png"/>
          <p:cNvPicPr>
            <a:picLocks noChangeAspect="1"/>
          </p:cNvPicPr>
          <p:nvPr/>
        </p:nvPicPr>
        <p:blipFill>
          <a:blip r:embed="rId4"/>
          <a:stretch>
            <a:fillRect/>
          </a:stretch>
        </p:blipFill>
        <p:spPr>
          <a:xfrm>
            <a:off x="5196483" y="2377440"/>
            <a:ext cx="4252674" cy="4252674"/>
          </a:xfrm>
          <a:prstGeom prst="rect">
            <a:avLst/>
          </a:prstGeom>
        </p:spPr>
      </p:pic>
      <p:sp>
        <p:nvSpPr>
          <p:cNvPr id="9" name="Text 5"/>
          <p:cNvSpPr/>
          <p:nvPr/>
        </p:nvSpPr>
        <p:spPr>
          <a:xfrm>
            <a:off x="5196483" y="6784062"/>
            <a:ext cx="4252674" cy="876300"/>
          </a:xfrm>
          <a:prstGeom prst="rect">
            <a:avLst/>
          </a:prstGeom>
          <a:noFill/>
          <a:ln/>
        </p:spPr>
        <p:txBody>
          <a:bodyPr wrap="square" lIns="0" tIns="0" rIns="0" bIns="0" rtlCol="0" anchor="t"/>
          <a:lstStyle/>
          <a:p>
            <a:pPr marL="0" indent="0" algn="l">
              <a:lnSpc>
                <a:spcPts val="1700"/>
              </a:lnSpc>
              <a:buNone/>
            </a:pPr>
            <a:r>
              <a:rPr lang="en-US" sz="1050" dirty="0">
                <a:solidFill>
                  <a:srgbClr val="CFCBBF"/>
                </a:solidFill>
                <a:latin typeface="Raleway" pitchFamily="34" charset="0"/>
                <a:ea typeface="Raleway" pitchFamily="34" charset="-122"/>
                <a:cs typeface="Raleway" pitchFamily="34" charset="-120"/>
              </a:rPr>
              <a:t>Derived from the HCAHPS Survey, this score assesses patient perception of prompt assistance with call buttons and bathroom needs. It measures the percentage of patients answering "Always" to key questions regarding staff responsiveness.</a:t>
            </a:r>
            <a:endParaRPr lang="en-US" sz="1050" dirty="0"/>
          </a:p>
        </p:txBody>
      </p:sp>
      <p:sp>
        <p:nvSpPr>
          <p:cNvPr id="10" name="Text 6"/>
          <p:cNvSpPr/>
          <p:nvPr/>
        </p:nvSpPr>
        <p:spPr>
          <a:xfrm>
            <a:off x="9790628" y="2009656"/>
            <a:ext cx="3976449" cy="213836"/>
          </a:xfrm>
          <a:prstGeom prst="rect">
            <a:avLst/>
          </a:prstGeom>
          <a:noFill/>
          <a:ln/>
        </p:spPr>
        <p:txBody>
          <a:bodyPr wrap="none" lIns="0" tIns="0" rIns="0" bIns="0" rtlCol="0" anchor="t"/>
          <a:lstStyle/>
          <a:p>
            <a:pPr marL="0" indent="0" algn="l">
              <a:lnSpc>
                <a:spcPts val="1650"/>
              </a:lnSpc>
              <a:buNone/>
            </a:pPr>
            <a:r>
              <a:rPr lang="en-US" sz="1300" dirty="0">
                <a:solidFill>
                  <a:srgbClr val="F2E782"/>
                </a:solidFill>
                <a:latin typeface="Prata" pitchFamily="34" charset="0"/>
                <a:ea typeface="Prata" pitchFamily="34" charset="-122"/>
                <a:cs typeface="Prata" pitchFamily="34" charset="-120"/>
              </a:rPr>
              <a:t>3. Unassisted Patient Falls per 1000 Patient Days</a:t>
            </a:r>
            <a:endParaRPr lang="en-US" sz="1300" dirty="0"/>
          </a:p>
        </p:txBody>
      </p:sp>
      <p:pic>
        <p:nvPicPr>
          <p:cNvPr id="11" name="Image 2" descr="preencoded.png"/>
          <p:cNvPicPr>
            <a:picLocks noChangeAspect="1"/>
          </p:cNvPicPr>
          <p:nvPr/>
        </p:nvPicPr>
        <p:blipFill>
          <a:blip r:embed="rId5"/>
          <a:stretch>
            <a:fillRect/>
          </a:stretch>
        </p:blipFill>
        <p:spPr>
          <a:xfrm>
            <a:off x="9790628" y="2377440"/>
            <a:ext cx="4117777" cy="4117777"/>
          </a:xfrm>
          <a:prstGeom prst="rect">
            <a:avLst/>
          </a:prstGeom>
        </p:spPr>
      </p:pic>
      <p:sp>
        <p:nvSpPr>
          <p:cNvPr id="12" name="Text 7"/>
          <p:cNvSpPr/>
          <p:nvPr/>
        </p:nvSpPr>
        <p:spPr>
          <a:xfrm>
            <a:off x="9790628" y="6649164"/>
            <a:ext cx="4117777" cy="883920"/>
          </a:xfrm>
          <a:prstGeom prst="rect">
            <a:avLst/>
          </a:prstGeom>
          <a:noFill/>
          <a:ln/>
        </p:spPr>
        <p:txBody>
          <a:bodyPr wrap="square" lIns="0" tIns="0" rIns="0" bIns="0" rtlCol="0" anchor="t"/>
          <a:lstStyle/>
          <a:p>
            <a:pPr marL="0" indent="0" algn="l">
              <a:lnSpc>
                <a:spcPts val="1700"/>
              </a:lnSpc>
              <a:buNone/>
            </a:pPr>
            <a:r>
              <a:rPr lang="en-US" sz="1050" dirty="0">
                <a:solidFill>
                  <a:srgbClr val="CFCBBF"/>
                </a:solidFill>
                <a:latin typeface="Raleway" pitchFamily="34" charset="0"/>
                <a:ea typeface="Raleway" pitchFamily="34" charset="-122"/>
                <a:cs typeface="Raleway" pitchFamily="34" charset="-120"/>
              </a:rPr>
              <a:t>Captured by the NDNQI, this metric tracks unplanned patient descents without staff assistance. It is measured as: </a:t>
            </a:r>
            <a:r>
              <a:rPr lang="en-US" sz="1050" dirty="0">
                <a:solidFill>
                  <a:srgbClr val="CFCBBF"/>
                </a:solidFill>
                <a:highlight>
                  <a:srgbClr val="28292A"/>
                </a:highlight>
                <a:latin typeface="Consolas" pitchFamily="34" charset="0"/>
                <a:ea typeface="Consolas" pitchFamily="34" charset="-122"/>
                <a:cs typeface="Consolas" pitchFamily="34" charset="-120"/>
              </a:rPr>
              <a:t>(Number of patient falls * 1000) / Number of patient days</a:t>
            </a:r>
            <a:r>
              <a:rPr lang="en-US" sz="1050" dirty="0">
                <a:solidFill>
                  <a:srgbClr val="CFCBBF"/>
                </a:solidFill>
                <a:latin typeface="Raleway" pitchFamily="34" charset="0"/>
                <a:ea typeface="Raleway" pitchFamily="34" charset="-122"/>
                <a:cs typeface="Raleway" pitchFamily="34" charset="-120"/>
              </a:rPr>
              <a:t>, highlighting patient safety outcomes.</a:t>
            </a:r>
            <a:endParaRPr lang="en-US" sz="10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3760351"/>
            <a:ext cx="7583329"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THANK YOU!! Santosh seru</a:t>
            </a:r>
            <a:endParaRPr lang="en-US" sz="4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53415" y="513398"/>
            <a:ext cx="3033712" cy="379214"/>
          </a:xfrm>
          <a:prstGeom prst="rect">
            <a:avLst/>
          </a:prstGeom>
          <a:noFill/>
          <a:ln/>
        </p:spPr>
        <p:txBody>
          <a:bodyPr wrap="none" lIns="0" tIns="0" rIns="0" bIns="0" rtlCol="0" anchor="t"/>
          <a:lstStyle/>
          <a:p>
            <a:pPr marL="0" indent="0" algn="l">
              <a:lnSpc>
                <a:spcPts val="2950"/>
              </a:lnSpc>
              <a:buNone/>
            </a:pPr>
            <a:r>
              <a:rPr lang="en-US" sz="2350" dirty="0">
                <a:solidFill>
                  <a:srgbClr val="F2E782"/>
                </a:solidFill>
                <a:latin typeface="Prata" pitchFamily="34" charset="0"/>
                <a:ea typeface="Prata" pitchFamily="34" charset="-122"/>
                <a:cs typeface="Prata" pitchFamily="34" charset="-120"/>
              </a:rPr>
              <a:t>Dataset Provided</a:t>
            </a:r>
            <a:endParaRPr lang="en-US" sz="2350" dirty="0"/>
          </a:p>
        </p:txBody>
      </p:sp>
      <p:sp>
        <p:nvSpPr>
          <p:cNvPr id="3" name="Shape 1"/>
          <p:cNvSpPr/>
          <p:nvPr/>
        </p:nvSpPr>
        <p:spPr>
          <a:xfrm>
            <a:off x="653415" y="1135261"/>
            <a:ext cx="13323570" cy="6595824"/>
          </a:xfrm>
          <a:prstGeom prst="roundRect">
            <a:avLst>
              <a:gd name="adj" fmla="val 276"/>
            </a:avLst>
          </a:prstGeom>
          <a:noFill/>
          <a:ln w="7620">
            <a:solidFill>
              <a:srgbClr val="FFFFFF">
                <a:alpha val="24000"/>
              </a:srgbClr>
            </a:solidFill>
            <a:prstDash val="solid"/>
          </a:ln>
        </p:spPr>
      </p:sp>
      <p:sp>
        <p:nvSpPr>
          <p:cNvPr id="4" name="Shape 2"/>
          <p:cNvSpPr/>
          <p:nvPr/>
        </p:nvSpPr>
        <p:spPr>
          <a:xfrm>
            <a:off x="661035" y="1142881"/>
            <a:ext cx="13312259" cy="548878"/>
          </a:xfrm>
          <a:prstGeom prst="rect">
            <a:avLst/>
          </a:prstGeom>
          <a:solidFill>
            <a:srgbClr val="FFFFFF">
              <a:alpha val="4000"/>
            </a:srgbClr>
          </a:solidFill>
          <a:ln/>
        </p:spPr>
      </p:sp>
      <p:sp>
        <p:nvSpPr>
          <p:cNvPr id="5" name="Text 3"/>
          <p:cNvSpPr/>
          <p:nvPr/>
        </p:nvSpPr>
        <p:spPr>
          <a:xfrm>
            <a:off x="782955" y="1223248"/>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Month</a:t>
            </a:r>
            <a:endParaRPr lang="en-US" sz="950" dirty="0"/>
          </a:p>
        </p:txBody>
      </p:sp>
      <p:sp>
        <p:nvSpPr>
          <p:cNvPr id="6" name="Text 4"/>
          <p:cNvSpPr/>
          <p:nvPr/>
        </p:nvSpPr>
        <p:spPr>
          <a:xfrm>
            <a:off x="2688431" y="1223248"/>
            <a:ext cx="1651397" cy="388144"/>
          </a:xfrm>
          <a:prstGeom prst="rect">
            <a:avLst/>
          </a:prstGeom>
          <a:noFill/>
          <a:ln/>
        </p:spPr>
        <p:txBody>
          <a:bodyPr wrap="squar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Average Licensed Bed  Occupancy Rate</a:t>
            </a:r>
            <a:endParaRPr lang="en-US" sz="950" dirty="0"/>
          </a:p>
        </p:txBody>
      </p:sp>
      <p:sp>
        <p:nvSpPr>
          <p:cNvPr id="7" name="Text 5"/>
          <p:cNvSpPr/>
          <p:nvPr/>
        </p:nvSpPr>
        <p:spPr>
          <a:xfrm>
            <a:off x="4590098" y="1223248"/>
            <a:ext cx="1651397" cy="388144"/>
          </a:xfrm>
          <a:prstGeom prst="rect">
            <a:avLst/>
          </a:prstGeom>
          <a:noFill/>
          <a:ln/>
        </p:spPr>
        <p:txBody>
          <a:bodyPr wrap="squar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Unassisted Fall Rate per 1,000 Patient Days</a:t>
            </a:r>
            <a:endParaRPr lang="en-US" sz="950" dirty="0"/>
          </a:p>
        </p:txBody>
      </p:sp>
      <p:sp>
        <p:nvSpPr>
          <p:cNvPr id="8" name="Text 6"/>
          <p:cNvSpPr/>
          <p:nvPr/>
        </p:nvSpPr>
        <p:spPr>
          <a:xfrm>
            <a:off x="6491764" y="1223248"/>
            <a:ext cx="1651397" cy="388144"/>
          </a:xfrm>
          <a:prstGeom prst="rect">
            <a:avLst/>
          </a:prstGeom>
          <a:noFill/>
          <a:ln/>
        </p:spPr>
        <p:txBody>
          <a:bodyPr wrap="squar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Staff Responsiveness Domain Top Box Score</a:t>
            </a:r>
            <a:endParaRPr lang="en-US" sz="950" dirty="0"/>
          </a:p>
        </p:txBody>
      </p:sp>
      <p:sp>
        <p:nvSpPr>
          <p:cNvPr id="9" name="Text 7"/>
          <p:cNvSpPr/>
          <p:nvPr/>
        </p:nvSpPr>
        <p:spPr>
          <a:xfrm>
            <a:off x="8393430" y="122324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Unassisted Fall %</a:t>
            </a:r>
            <a:endParaRPr lang="en-US" sz="950" dirty="0"/>
          </a:p>
        </p:txBody>
      </p:sp>
      <p:sp>
        <p:nvSpPr>
          <p:cNvPr id="10" name="Text 8"/>
          <p:cNvSpPr/>
          <p:nvPr/>
        </p:nvSpPr>
        <p:spPr>
          <a:xfrm>
            <a:off x="10295096" y="1223248"/>
            <a:ext cx="1651397" cy="388144"/>
          </a:xfrm>
          <a:prstGeom prst="rect">
            <a:avLst/>
          </a:prstGeom>
          <a:noFill/>
          <a:ln/>
        </p:spPr>
        <p:txBody>
          <a:bodyPr wrap="squar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Staff Responsiveness Domain Top Box Score %</a:t>
            </a:r>
            <a:endParaRPr lang="en-US" sz="950" dirty="0"/>
          </a:p>
        </p:txBody>
      </p:sp>
      <p:sp>
        <p:nvSpPr>
          <p:cNvPr id="11" name="Text 9"/>
          <p:cNvSpPr/>
          <p:nvPr/>
        </p:nvSpPr>
        <p:spPr>
          <a:xfrm>
            <a:off x="12196763" y="1223248"/>
            <a:ext cx="1655207" cy="388144"/>
          </a:xfrm>
          <a:prstGeom prst="rect">
            <a:avLst/>
          </a:prstGeom>
          <a:noFill/>
          <a:ln/>
        </p:spPr>
        <p:txBody>
          <a:bodyPr wrap="squar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Staff Responsiveness Top Box Score Benchmark</a:t>
            </a:r>
            <a:endParaRPr lang="en-US" sz="950" dirty="0"/>
          </a:p>
        </p:txBody>
      </p:sp>
      <p:sp>
        <p:nvSpPr>
          <p:cNvPr id="12" name="Shape 10"/>
          <p:cNvSpPr/>
          <p:nvPr/>
        </p:nvSpPr>
        <p:spPr>
          <a:xfrm>
            <a:off x="661035" y="1691759"/>
            <a:ext cx="13312259" cy="354806"/>
          </a:xfrm>
          <a:prstGeom prst="rect">
            <a:avLst/>
          </a:prstGeom>
          <a:solidFill>
            <a:srgbClr val="000000">
              <a:alpha val="4000"/>
            </a:srgbClr>
          </a:solidFill>
          <a:ln/>
        </p:spPr>
      </p:sp>
      <p:sp>
        <p:nvSpPr>
          <p:cNvPr id="13" name="Text 11"/>
          <p:cNvSpPr/>
          <p:nvPr/>
        </p:nvSpPr>
        <p:spPr>
          <a:xfrm>
            <a:off x="782955" y="1772126"/>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Jan-20</a:t>
            </a:r>
            <a:endParaRPr lang="en-US" sz="950" dirty="0"/>
          </a:p>
        </p:txBody>
      </p:sp>
      <p:sp>
        <p:nvSpPr>
          <p:cNvPr id="14" name="Text 12"/>
          <p:cNvSpPr/>
          <p:nvPr/>
        </p:nvSpPr>
        <p:spPr>
          <a:xfrm>
            <a:off x="2688431" y="17721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96%</a:t>
            </a:r>
            <a:endParaRPr lang="en-US" sz="950" dirty="0"/>
          </a:p>
        </p:txBody>
      </p:sp>
      <p:sp>
        <p:nvSpPr>
          <p:cNvPr id="15" name="Text 13"/>
          <p:cNvSpPr/>
          <p:nvPr/>
        </p:nvSpPr>
        <p:spPr>
          <a:xfrm>
            <a:off x="4590098" y="17721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2.21</a:t>
            </a:r>
            <a:endParaRPr lang="en-US" sz="950" dirty="0"/>
          </a:p>
        </p:txBody>
      </p:sp>
      <p:sp>
        <p:nvSpPr>
          <p:cNvPr id="16" name="Text 14"/>
          <p:cNvSpPr/>
          <p:nvPr/>
        </p:nvSpPr>
        <p:spPr>
          <a:xfrm>
            <a:off x="6491764" y="17721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68.34</a:t>
            </a:r>
            <a:endParaRPr lang="en-US" sz="950" dirty="0"/>
          </a:p>
        </p:txBody>
      </p:sp>
      <p:sp>
        <p:nvSpPr>
          <p:cNvPr id="17" name="Text 15"/>
          <p:cNvSpPr/>
          <p:nvPr/>
        </p:nvSpPr>
        <p:spPr>
          <a:xfrm>
            <a:off x="8393430" y="17721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0.221</a:t>
            </a:r>
            <a:endParaRPr lang="en-US" sz="950" dirty="0"/>
          </a:p>
        </p:txBody>
      </p:sp>
      <p:sp>
        <p:nvSpPr>
          <p:cNvPr id="18" name="Text 16"/>
          <p:cNvSpPr/>
          <p:nvPr/>
        </p:nvSpPr>
        <p:spPr>
          <a:xfrm>
            <a:off x="10295096" y="17721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0.6834</a:t>
            </a:r>
            <a:endParaRPr lang="en-US" sz="950" dirty="0"/>
          </a:p>
        </p:txBody>
      </p:sp>
      <p:sp>
        <p:nvSpPr>
          <p:cNvPr id="19" name="Text 17"/>
          <p:cNvSpPr/>
          <p:nvPr/>
        </p:nvSpPr>
        <p:spPr>
          <a:xfrm>
            <a:off x="12196763" y="1772126"/>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20" name="Shape 18"/>
          <p:cNvSpPr/>
          <p:nvPr/>
        </p:nvSpPr>
        <p:spPr>
          <a:xfrm>
            <a:off x="661035" y="2046565"/>
            <a:ext cx="13312259" cy="354806"/>
          </a:xfrm>
          <a:prstGeom prst="rect">
            <a:avLst/>
          </a:prstGeom>
          <a:solidFill>
            <a:srgbClr val="FFFFFF">
              <a:alpha val="4000"/>
            </a:srgbClr>
          </a:solidFill>
          <a:ln/>
        </p:spPr>
      </p:sp>
      <p:sp>
        <p:nvSpPr>
          <p:cNvPr id="21" name="Text 19"/>
          <p:cNvSpPr/>
          <p:nvPr/>
        </p:nvSpPr>
        <p:spPr>
          <a:xfrm>
            <a:off x="782955" y="2126933"/>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Feb-20</a:t>
            </a:r>
            <a:endParaRPr lang="en-US" sz="950" dirty="0"/>
          </a:p>
        </p:txBody>
      </p:sp>
      <p:sp>
        <p:nvSpPr>
          <p:cNvPr id="22" name="Text 20"/>
          <p:cNvSpPr/>
          <p:nvPr/>
        </p:nvSpPr>
        <p:spPr>
          <a:xfrm>
            <a:off x="2688431" y="212693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96%</a:t>
            </a:r>
            <a:endParaRPr lang="en-US" sz="950" dirty="0"/>
          </a:p>
        </p:txBody>
      </p:sp>
      <p:sp>
        <p:nvSpPr>
          <p:cNvPr id="23" name="Text 21"/>
          <p:cNvSpPr/>
          <p:nvPr/>
        </p:nvSpPr>
        <p:spPr>
          <a:xfrm>
            <a:off x="4590098" y="212693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1.79</a:t>
            </a:r>
            <a:endParaRPr lang="en-US" sz="950" dirty="0"/>
          </a:p>
        </p:txBody>
      </p:sp>
      <p:sp>
        <p:nvSpPr>
          <p:cNvPr id="24" name="Text 22"/>
          <p:cNvSpPr/>
          <p:nvPr/>
        </p:nvSpPr>
        <p:spPr>
          <a:xfrm>
            <a:off x="6491764" y="212693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72.75</a:t>
            </a:r>
            <a:endParaRPr lang="en-US" sz="950" dirty="0"/>
          </a:p>
        </p:txBody>
      </p:sp>
      <p:sp>
        <p:nvSpPr>
          <p:cNvPr id="25" name="Text 23"/>
          <p:cNvSpPr/>
          <p:nvPr/>
        </p:nvSpPr>
        <p:spPr>
          <a:xfrm>
            <a:off x="8393430" y="212693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0.179</a:t>
            </a:r>
            <a:endParaRPr lang="en-US" sz="950" dirty="0"/>
          </a:p>
        </p:txBody>
      </p:sp>
      <p:sp>
        <p:nvSpPr>
          <p:cNvPr id="26" name="Text 24"/>
          <p:cNvSpPr/>
          <p:nvPr/>
        </p:nvSpPr>
        <p:spPr>
          <a:xfrm>
            <a:off x="10295096" y="212693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0.7275</a:t>
            </a:r>
            <a:endParaRPr lang="en-US" sz="950" dirty="0"/>
          </a:p>
        </p:txBody>
      </p:sp>
      <p:sp>
        <p:nvSpPr>
          <p:cNvPr id="27" name="Text 25"/>
          <p:cNvSpPr/>
          <p:nvPr/>
        </p:nvSpPr>
        <p:spPr>
          <a:xfrm>
            <a:off x="12196763" y="2126933"/>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28" name="Shape 26"/>
          <p:cNvSpPr/>
          <p:nvPr/>
        </p:nvSpPr>
        <p:spPr>
          <a:xfrm>
            <a:off x="661035" y="2401372"/>
            <a:ext cx="13312259" cy="354806"/>
          </a:xfrm>
          <a:prstGeom prst="rect">
            <a:avLst/>
          </a:prstGeom>
          <a:solidFill>
            <a:srgbClr val="000000">
              <a:alpha val="4000"/>
            </a:srgbClr>
          </a:solidFill>
          <a:ln/>
        </p:spPr>
      </p:sp>
      <p:sp>
        <p:nvSpPr>
          <p:cNvPr id="29" name="Text 27"/>
          <p:cNvSpPr/>
          <p:nvPr/>
        </p:nvSpPr>
        <p:spPr>
          <a:xfrm>
            <a:off x="782955" y="2481739"/>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Mar-20</a:t>
            </a:r>
            <a:endParaRPr lang="en-US" sz="950" dirty="0"/>
          </a:p>
        </p:txBody>
      </p:sp>
      <p:sp>
        <p:nvSpPr>
          <p:cNvPr id="30" name="Text 28"/>
          <p:cNvSpPr/>
          <p:nvPr/>
        </p:nvSpPr>
        <p:spPr>
          <a:xfrm>
            <a:off x="2688431" y="248173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81%</a:t>
            </a:r>
            <a:endParaRPr lang="en-US" sz="950" dirty="0"/>
          </a:p>
        </p:txBody>
      </p:sp>
      <p:sp>
        <p:nvSpPr>
          <p:cNvPr id="31" name="Text 29"/>
          <p:cNvSpPr/>
          <p:nvPr/>
        </p:nvSpPr>
        <p:spPr>
          <a:xfrm>
            <a:off x="4590098" y="248173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1.03</a:t>
            </a:r>
            <a:endParaRPr lang="en-US" sz="950" dirty="0"/>
          </a:p>
        </p:txBody>
      </p:sp>
      <p:sp>
        <p:nvSpPr>
          <p:cNvPr id="32" name="Text 30"/>
          <p:cNvSpPr/>
          <p:nvPr/>
        </p:nvSpPr>
        <p:spPr>
          <a:xfrm>
            <a:off x="6491764" y="248173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67.07</a:t>
            </a:r>
            <a:endParaRPr lang="en-US" sz="950" dirty="0"/>
          </a:p>
        </p:txBody>
      </p:sp>
      <p:sp>
        <p:nvSpPr>
          <p:cNvPr id="33" name="Text 31"/>
          <p:cNvSpPr/>
          <p:nvPr/>
        </p:nvSpPr>
        <p:spPr>
          <a:xfrm>
            <a:off x="8393430" y="248173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0.103</a:t>
            </a:r>
            <a:endParaRPr lang="en-US" sz="950" dirty="0"/>
          </a:p>
        </p:txBody>
      </p:sp>
      <p:sp>
        <p:nvSpPr>
          <p:cNvPr id="34" name="Text 32"/>
          <p:cNvSpPr/>
          <p:nvPr/>
        </p:nvSpPr>
        <p:spPr>
          <a:xfrm>
            <a:off x="10295096" y="248173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0.6707</a:t>
            </a:r>
            <a:endParaRPr lang="en-US" sz="950" dirty="0"/>
          </a:p>
        </p:txBody>
      </p:sp>
      <p:sp>
        <p:nvSpPr>
          <p:cNvPr id="35" name="Text 33"/>
          <p:cNvSpPr/>
          <p:nvPr/>
        </p:nvSpPr>
        <p:spPr>
          <a:xfrm>
            <a:off x="12196763" y="2481739"/>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36" name="Shape 34"/>
          <p:cNvSpPr/>
          <p:nvPr/>
        </p:nvSpPr>
        <p:spPr>
          <a:xfrm>
            <a:off x="661035" y="2756178"/>
            <a:ext cx="13312259" cy="354806"/>
          </a:xfrm>
          <a:prstGeom prst="rect">
            <a:avLst/>
          </a:prstGeom>
          <a:solidFill>
            <a:srgbClr val="FFFFFF">
              <a:alpha val="4000"/>
            </a:srgbClr>
          </a:solidFill>
          <a:ln/>
        </p:spPr>
      </p:sp>
      <p:sp>
        <p:nvSpPr>
          <p:cNvPr id="37" name="Text 35"/>
          <p:cNvSpPr/>
          <p:nvPr/>
        </p:nvSpPr>
        <p:spPr>
          <a:xfrm>
            <a:off x="782955" y="2836545"/>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Apr-20</a:t>
            </a:r>
            <a:endParaRPr lang="en-US" sz="950" dirty="0"/>
          </a:p>
        </p:txBody>
      </p:sp>
      <p:sp>
        <p:nvSpPr>
          <p:cNvPr id="38" name="Text 36"/>
          <p:cNvSpPr/>
          <p:nvPr/>
        </p:nvSpPr>
        <p:spPr>
          <a:xfrm>
            <a:off x="2688431" y="283654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94%</a:t>
            </a:r>
            <a:endParaRPr lang="en-US" sz="950" dirty="0"/>
          </a:p>
        </p:txBody>
      </p:sp>
      <p:sp>
        <p:nvSpPr>
          <p:cNvPr id="39" name="Text 37"/>
          <p:cNvSpPr/>
          <p:nvPr/>
        </p:nvSpPr>
        <p:spPr>
          <a:xfrm>
            <a:off x="4590098" y="283654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1.97</a:t>
            </a:r>
            <a:endParaRPr lang="en-US" sz="950" dirty="0"/>
          </a:p>
        </p:txBody>
      </p:sp>
      <p:sp>
        <p:nvSpPr>
          <p:cNvPr id="40" name="Text 38"/>
          <p:cNvSpPr/>
          <p:nvPr/>
        </p:nvSpPr>
        <p:spPr>
          <a:xfrm>
            <a:off x="6491764" y="283654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71.21</a:t>
            </a:r>
            <a:endParaRPr lang="en-US" sz="950" dirty="0"/>
          </a:p>
        </p:txBody>
      </p:sp>
      <p:sp>
        <p:nvSpPr>
          <p:cNvPr id="41" name="Text 39"/>
          <p:cNvSpPr/>
          <p:nvPr/>
        </p:nvSpPr>
        <p:spPr>
          <a:xfrm>
            <a:off x="8393430" y="283654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0.197</a:t>
            </a:r>
            <a:endParaRPr lang="en-US" sz="950" dirty="0"/>
          </a:p>
        </p:txBody>
      </p:sp>
      <p:sp>
        <p:nvSpPr>
          <p:cNvPr id="42" name="Text 40"/>
          <p:cNvSpPr/>
          <p:nvPr/>
        </p:nvSpPr>
        <p:spPr>
          <a:xfrm>
            <a:off x="10295096" y="283654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0.7121</a:t>
            </a:r>
            <a:endParaRPr lang="en-US" sz="950" dirty="0"/>
          </a:p>
        </p:txBody>
      </p:sp>
      <p:sp>
        <p:nvSpPr>
          <p:cNvPr id="43" name="Text 41"/>
          <p:cNvSpPr/>
          <p:nvPr/>
        </p:nvSpPr>
        <p:spPr>
          <a:xfrm>
            <a:off x="12196763" y="2836545"/>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44" name="Shape 42"/>
          <p:cNvSpPr/>
          <p:nvPr/>
        </p:nvSpPr>
        <p:spPr>
          <a:xfrm>
            <a:off x="661035" y="3110984"/>
            <a:ext cx="13312259" cy="354806"/>
          </a:xfrm>
          <a:prstGeom prst="rect">
            <a:avLst/>
          </a:prstGeom>
          <a:solidFill>
            <a:srgbClr val="000000">
              <a:alpha val="4000"/>
            </a:srgbClr>
          </a:solidFill>
          <a:ln/>
        </p:spPr>
      </p:sp>
      <p:sp>
        <p:nvSpPr>
          <p:cNvPr id="45" name="Text 43"/>
          <p:cNvSpPr/>
          <p:nvPr/>
        </p:nvSpPr>
        <p:spPr>
          <a:xfrm>
            <a:off x="782955" y="3191351"/>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May-20</a:t>
            </a:r>
            <a:endParaRPr lang="en-US" sz="950" dirty="0"/>
          </a:p>
        </p:txBody>
      </p:sp>
      <p:sp>
        <p:nvSpPr>
          <p:cNvPr id="46" name="Text 44"/>
          <p:cNvSpPr/>
          <p:nvPr/>
        </p:nvSpPr>
        <p:spPr>
          <a:xfrm>
            <a:off x="2688431" y="319135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101%</a:t>
            </a:r>
            <a:endParaRPr lang="en-US" sz="950" dirty="0"/>
          </a:p>
        </p:txBody>
      </p:sp>
      <p:sp>
        <p:nvSpPr>
          <p:cNvPr id="47" name="Text 45"/>
          <p:cNvSpPr/>
          <p:nvPr/>
        </p:nvSpPr>
        <p:spPr>
          <a:xfrm>
            <a:off x="4590098" y="319135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3.41</a:t>
            </a:r>
            <a:endParaRPr lang="en-US" sz="950" dirty="0"/>
          </a:p>
        </p:txBody>
      </p:sp>
      <p:sp>
        <p:nvSpPr>
          <p:cNvPr id="48" name="Text 46"/>
          <p:cNvSpPr/>
          <p:nvPr/>
        </p:nvSpPr>
        <p:spPr>
          <a:xfrm>
            <a:off x="6491764" y="319135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57.68</a:t>
            </a:r>
            <a:endParaRPr lang="en-US" sz="950" dirty="0"/>
          </a:p>
        </p:txBody>
      </p:sp>
      <p:sp>
        <p:nvSpPr>
          <p:cNvPr id="49" name="Text 47"/>
          <p:cNvSpPr/>
          <p:nvPr/>
        </p:nvSpPr>
        <p:spPr>
          <a:xfrm>
            <a:off x="8393430" y="319135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0.341</a:t>
            </a:r>
            <a:endParaRPr lang="en-US" sz="950" dirty="0"/>
          </a:p>
        </p:txBody>
      </p:sp>
      <p:sp>
        <p:nvSpPr>
          <p:cNvPr id="50" name="Text 48"/>
          <p:cNvSpPr/>
          <p:nvPr/>
        </p:nvSpPr>
        <p:spPr>
          <a:xfrm>
            <a:off x="10295096" y="319135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0.5768</a:t>
            </a:r>
            <a:endParaRPr lang="en-US" sz="950" dirty="0"/>
          </a:p>
        </p:txBody>
      </p:sp>
      <p:sp>
        <p:nvSpPr>
          <p:cNvPr id="51" name="Text 49"/>
          <p:cNvSpPr/>
          <p:nvPr/>
        </p:nvSpPr>
        <p:spPr>
          <a:xfrm>
            <a:off x="12196763" y="3191351"/>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52" name="Shape 50"/>
          <p:cNvSpPr/>
          <p:nvPr/>
        </p:nvSpPr>
        <p:spPr>
          <a:xfrm>
            <a:off x="661035" y="3465790"/>
            <a:ext cx="13312259" cy="354806"/>
          </a:xfrm>
          <a:prstGeom prst="rect">
            <a:avLst/>
          </a:prstGeom>
          <a:solidFill>
            <a:srgbClr val="FFFFFF">
              <a:alpha val="4000"/>
            </a:srgbClr>
          </a:solidFill>
          <a:ln/>
        </p:spPr>
      </p:sp>
      <p:sp>
        <p:nvSpPr>
          <p:cNvPr id="53" name="Text 51"/>
          <p:cNvSpPr/>
          <p:nvPr/>
        </p:nvSpPr>
        <p:spPr>
          <a:xfrm>
            <a:off x="782955" y="3546158"/>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Jun-20</a:t>
            </a:r>
            <a:endParaRPr lang="en-US" sz="950" dirty="0"/>
          </a:p>
        </p:txBody>
      </p:sp>
      <p:sp>
        <p:nvSpPr>
          <p:cNvPr id="54" name="Text 52"/>
          <p:cNvSpPr/>
          <p:nvPr/>
        </p:nvSpPr>
        <p:spPr>
          <a:xfrm>
            <a:off x="2688431" y="354615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98%</a:t>
            </a:r>
            <a:endParaRPr lang="en-US" sz="950" dirty="0"/>
          </a:p>
        </p:txBody>
      </p:sp>
      <p:sp>
        <p:nvSpPr>
          <p:cNvPr id="55" name="Text 53"/>
          <p:cNvSpPr/>
          <p:nvPr/>
        </p:nvSpPr>
        <p:spPr>
          <a:xfrm>
            <a:off x="4590098" y="354615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2.61</a:t>
            </a:r>
            <a:endParaRPr lang="en-US" sz="950" dirty="0"/>
          </a:p>
        </p:txBody>
      </p:sp>
      <p:sp>
        <p:nvSpPr>
          <p:cNvPr id="56" name="Text 54"/>
          <p:cNvSpPr/>
          <p:nvPr/>
        </p:nvSpPr>
        <p:spPr>
          <a:xfrm>
            <a:off x="6491764" y="354615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67.86</a:t>
            </a:r>
            <a:endParaRPr lang="en-US" sz="950" dirty="0"/>
          </a:p>
        </p:txBody>
      </p:sp>
      <p:sp>
        <p:nvSpPr>
          <p:cNvPr id="57" name="Text 55"/>
          <p:cNvSpPr/>
          <p:nvPr/>
        </p:nvSpPr>
        <p:spPr>
          <a:xfrm>
            <a:off x="8393430" y="354615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0.261</a:t>
            </a:r>
            <a:endParaRPr lang="en-US" sz="950" dirty="0"/>
          </a:p>
        </p:txBody>
      </p:sp>
      <p:sp>
        <p:nvSpPr>
          <p:cNvPr id="58" name="Text 56"/>
          <p:cNvSpPr/>
          <p:nvPr/>
        </p:nvSpPr>
        <p:spPr>
          <a:xfrm>
            <a:off x="10295096" y="354615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0.6786</a:t>
            </a:r>
            <a:endParaRPr lang="en-US" sz="950" dirty="0"/>
          </a:p>
        </p:txBody>
      </p:sp>
      <p:sp>
        <p:nvSpPr>
          <p:cNvPr id="59" name="Text 57"/>
          <p:cNvSpPr/>
          <p:nvPr/>
        </p:nvSpPr>
        <p:spPr>
          <a:xfrm>
            <a:off x="12196763" y="3546158"/>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60" name="Shape 58"/>
          <p:cNvSpPr/>
          <p:nvPr/>
        </p:nvSpPr>
        <p:spPr>
          <a:xfrm>
            <a:off x="661035" y="3820597"/>
            <a:ext cx="13312259" cy="354806"/>
          </a:xfrm>
          <a:prstGeom prst="rect">
            <a:avLst/>
          </a:prstGeom>
          <a:solidFill>
            <a:srgbClr val="000000">
              <a:alpha val="4000"/>
            </a:srgbClr>
          </a:solidFill>
          <a:ln/>
        </p:spPr>
      </p:sp>
      <p:sp>
        <p:nvSpPr>
          <p:cNvPr id="61" name="Text 59"/>
          <p:cNvSpPr/>
          <p:nvPr/>
        </p:nvSpPr>
        <p:spPr>
          <a:xfrm>
            <a:off x="782955" y="3900964"/>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Jul-20</a:t>
            </a:r>
            <a:endParaRPr lang="en-US" sz="950" dirty="0"/>
          </a:p>
        </p:txBody>
      </p:sp>
      <p:sp>
        <p:nvSpPr>
          <p:cNvPr id="62" name="Text 60"/>
          <p:cNvSpPr/>
          <p:nvPr/>
        </p:nvSpPr>
        <p:spPr>
          <a:xfrm>
            <a:off x="2688431" y="390096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95%</a:t>
            </a:r>
            <a:endParaRPr lang="en-US" sz="950" dirty="0"/>
          </a:p>
        </p:txBody>
      </p:sp>
      <p:sp>
        <p:nvSpPr>
          <p:cNvPr id="63" name="Text 61"/>
          <p:cNvSpPr/>
          <p:nvPr/>
        </p:nvSpPr>
        <p:spPr>
          <a:xfrm>
            <a:off x="4590098" y="390096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2.42</a:t>
            </a:r>
            <a:endParaRPr lang="en-US" sz="950" dirty="0"/>
          </a:p>
        </p:txBody>
      </p:sp>
      <p:sp>
        <p:nvSpPr>
          <p:cNvPr id="64" name="Text 62"/>
          <p:cNvSpPr/>
          <p:nvPr/>
        </p:nvSpPr>
        <p:spPr>
          <a:xfrm>
            <a:off x="6491764" y="390096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66.09</a:t>
            </a:r>
            <a:endParaRPr lang="en-US" sz="950" dirty="0"/>
          </a:p>
        </p:txBody>
      </p:sp>
      <p:sp>
        <p:nvSpPr>
          <p:cNvPr id="65" name="Text 63"/>
          <p:cNvSpPr/>
          <p:nvPr/>
        </p:nvSpPr>
        <p:spPr>
          <a:xfrm>
            <a:off x="8393430" y="390096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0.242</a:t>
            </a:r>
            <a:endParaRPr lang="en-US" sz="950" dirty="0"/>
          </a:p>
        </p:txBody>
      </p:sp>
      <p:sp>
        <p:nvSpPr>
          <p:cNvPr id="66" name="Text 64"/>
          <p:cNvSpPr/>
          <p:nvPr/>
        </p:nvSpPr>
        <p:spPr>
          <a:xfrm>
            <a:off x="10295096" y="390096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0.6609</a:t>
            </a:r>
            <a:endParaRPr lang="en-US" sz="950" dirty="0"/>
          </a:p>
        </p:txBody>
      </p:sp>
      <p:sp>
        <p:nvSpPr>
          <p:cNvPr id="67" name="Text 65"/>
          <p:cNvSpPr/>
          <p:nvPr/>
        </p:nvSpPr>
        <p:spPr>
          <a:xfrm>
            <a:off x="12196763" y="3900964"/>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68" name="Shape 66"/>
          <p:cNvSpPr/>
          <p:nvPr/>
        </p:nvSpPr>
        <p:spPr>
          <a:xfrm>
            <a:off x="661035" y="4175403"/>
            <a:ext cx="13312259" cy="354806"/>
          </a:xfrm>
          <a:prstGeom prst="rect">
            <a:avLst/>
          </a:prstGeom>
          <a:solidFill>
            <a:srgbClr val="FFFFFF">
              <a:alpha val="4000"/>
            </a:srgbClr>
          </a:solidFill>
          <a:ln/>
        </p:spPr>
      </p:sp>
      <p:sp>
        <p:nvSpPr>
          <p:cNvPr id="69" name="Text 67"/>
          <p:cNvSpPr/>
          <p:nvPr/>
        </p:nvSpPr>
        <p:spPr>
          <a:xfrm>
            <a:off x="782955" y="4255770"/>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Aug-20</a:t>
            </a:r>
            <a:endParaRPr lang="en-US" sz="950" dirty="0"/>
          </a:p>
        </p:txBody>
      </p:sp>
      <p:sp>
        <p:nvSpPr>
          <p:cNvPr id="70" name="Text 68"/>
          <p:cNvSpPr/>
          <p:nvPr/>
        </p:nvSpPr>
        <p:spPr>
          <a:xfrm>
            <a:off x="2688431" y="425577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94%</a:t>
            </a:r>
            <a:endParaRPr lang="en-US" sz="950" dirty="0"/>
          </a:p>
        </p:txBody>
      </p:sp>
      <p:sp>
        <p:nvSpPr>
          <p:cNvPr id="71" name="Text 69"/>
          <p:cNvSpPr/>
          <p:nvPr/>
        </p:nvSpPr>
        <p:spPr>
          <a:xfrm>
            <a:off x="4590098" y="425577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2.09</a:t>
            </a:r>
            <a:endParaRPr lang="en-US" sz="950" dirty="0"/>
          </a:p>
        </p:txBody>
      </p:sp>
      <p:sp>
        <p:nvSpPr>
          <p:cNvPr id="72" name="Text 70"/>
          <p:cNvSpPr/>
          <p:nvPr/>
        </p:nvSpPr>
        <p:spPr>
          <a:xfrm>
            <a:off x="6491764" y="425577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70.38</a:t>
            </a:r>
            <a:endParaRPr lang="en-US" sz="950" dirty="0"/>
          </a:p>
        </p:txBody>
      </p:sp>
      <p:sp>
        <p:nvSpPr>
          <p:cNvPr id="73" name="Text 71"/>
          <p:cNvSpPr/>
          <p:nvPr/>
        </p:nvSpPr>
        <p:spPr>
          <a:xfrm>
            <a:off x="8393430" y="425577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0.209</a:t>
            </a:r>
            <a:endParaRPr lang="en-US" sz="950" dirty="0"/>
          </a:p>
        </p:txBody>
      </p:sp>
      <p:sp>
        <p:nvSpPr>
          <p:cNvPr id="74" name="Text 72"/>
          <p:cNvSpPr/>
          <p:nvPr/>
        </p:nvSpPr>
        <p:spPr>
          <a:xfrm>
            <a:off x="10295096" y="425577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0.7038</a:t>
            </a:r>
            <a:endParaRPr lang="en-US" sz="950" dirty="0"/>
          </a:p>
        </p:txBody>
      </p:sp>
      <p:sp>
        <p:nvSpPr>
          <p:cNvPr id="75" name="Text 73"/>
          <p:cNvSpPr/>
          <p:nvPr/>
        </p:nvSpPr>
        <p:spPr>
          <a:xfrm>
            <a:off x="12196763" y="4255770"/>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76" name="Shape 74"/>
          <p:cNvSpPr/>
          <p:nvPr/>
        </p:nvSpPr>
        <p:spPr>
          <a:xfrm>
            <a:off x="661035" y="4530209"/>
            <a:ext cx="13312259" cy="354806"/>
          </a:xfrm>
          <a:prstGeom prst="rect">
            <a:avLst/>
          </a:prstGeom>
          <a:solidFill>
            <a:srgbClr val="000000">
              <a:alpha val="4000"/>
            </a:srgbClr>
          </a:solidFill>
          <a:ln/>
        </p:spPr>
      </p:sp>
      <p:sp>
        <p:nvSpPr>
          <p:cNvPr id="77" name="Text 75"/>
          <p:cNvSpPr/>
          <p:nvPr/>
        </p:nvSpPr>
        <p:spPr>
          <a:xfrm>
            <a:off x="782955" y="4610576"/>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Sep-20</a:t>
            </a:r>
            <a:endParaRPr lang="en-US" sz="950" dirty="0"/>
          </a:p>
        </p:txBody>
      </p:sp>
      <p:sp>
        <p:nvSpPr>
          <p:cNvPr id="78" name="Text 76"/>
          <p:cNvSpPr/>
          <p:nvPr/>
        </p:nvSpPr>
        <p:spPr>
          <a:xfrm>
            <a:off x="2688431" y="461057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95%</a:t>
            </a:r>
            <a:endParaRPr lang="en-US" sz="950" dirty="0"/>
          </a:p>
        </p:txBody>
      </p:sp>
      <p:sp>
        <p:nvSpPr>
          <p:cNvPr id="79" name="Text 77"/>
          <p:cNvSpPr/>
          <p:nvPr/>
        </p:nvSpPr>
        <p:spPr>
          <a:xfrm>
            <a:off x="4590098" y="461057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3.11</a:t>
            </a:r>
            <a:endParaRPr lang="en-US" sz="950" dirty="0"/>
          </a:p>
        </p:txBody>
      </p:sp>
      <p:sp>
        <p:nvSpPr>
          <p:cNvPr id="80" name="Text 78"/>
          <p:cNvSpPr/>
          <p:nvPr/>
        </p:nvSpPr>
        <p:spPr>
          <a:xfrm>
            <a:off x="6491764" y="461057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53.31</a:t>
            </a:r>
            <a:endParaRPr lang="en-US" sz="950" dirty="0"/>
          </a:p>
        </p:txBody>
      </p:sp>
      <p:sp>
        <p:nvSpPr>
          <p:cNvPr id="81" name="Text 79"/>
          <p:cNvSpPr/>
          <p:nvPr/>
        </p:nvSpPr>
        <p:spPr>
          <a:xfrm>
            <a:off x="8393430" y="461057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0.311</a:t>
            </a:r>
            <a:endParaRPr lang="en-US" sz="950" dirty="0"/>
          </a:p>
        </p:txBody>
      </p:sp>
      <p:sp>
        <p:nvSpPr>
          <p:cNvPr id="82" name="Text 80"/>
          <p:cNvSpPr/>
          <p:nvPr/>
        </p:nvSpPr>
        <p:spPr>
          <a:xfrm>
            <a:off x="10295096" y="461057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0.5331</a:t>
            </a:r>
            <a:endParaRPr lang="en-US" sz="950" dirty="0"/>
          </a:p>
        </p:txBody>
      </p:sp>
      <p:sp>
        <p:nvSpPr>
          <p:cNvPr id="83" name="Text 81"/>
          <p:cNvSpPr/>
          <p:nvPr/>
        </p:nvSpPr>
        <p:spPr>
          <a:xfrm>
            <a:off x="12196763" y="4610576"/>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84" name="Shape 82"/>
          <p:cNvSpPr/>
          <p:nvPr/>
        </p:nvSpPr>
        <p:spPr>
          <a:xfrm>
            <a:off x="661035" y="4885015"/>
            <a:ext cx="13312259" cy="354806"/>
          </a:xfrm>
          <a:prstGeom prst="rect">
            <a:avLst/>
          </a:prstGeom>
          <a:solidFill>
            <a:srgbClr val="FFFFFF">
              <a:alpha val="4000"/>
            </a:srgbClr>
          </a:solidFill>
          <a:ln/>
        </p:spPr>
      </p:sp>
      <p:sp>
        <p:nvSpPr>
          <p:cNvPr id="85" name="Text 83"/>
          <p:cNvSpPr/>
          <p:nvPr/>
        </p:nvSpPr>
        <p:spPr>
          <a:xfrm>
            <a:off x="782955" y="4965383"/>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Oct-20</a:t>
            </a:r>
            <a:endParaRPr lang="en-US" sz="950" dirty="0"/>
          </a:p>
        </p:txBody>
      </p:sp>
      <p:sp>
        <p:nvSpPr>
          <p:cNvPr id="86" name="Text 84"/>
          <p:cNvSpPr/>
          <p:nvPr/>
        </p:nvSpPr>
        <p:spPr>
          <a:xfrm>
            <a:off x="2688431" y="496538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92%</a:t>
            </a:r>
            <a:endParaRPr lang="en-US" sz="950" dirty="0"/>
          </a:p>
        </p:txBody>
      </p:sp>
      <p:sp>
        <p:nvSpPr>
          <p:cNvPr id="87" name="Text 85"/>
          <p:cNvSpPr/>
          <p:nvPr/>
        </p:nvSpPr>
        <p:spPr>
          <a:xfrm>
            <a:off x="4590098" y="496538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1.6</a:t>
            </a:r>
            <a:endParaRPr lang="en-US" sz="950" dirty="0"/>
          </a:p>
        </p:txBody>
      </p:sp>
      <p:sp>
        <p:nvSpPr>
          <p:cNvPr id="88" name="Text 86"/>
          <p:cNvSpPr/>
          <p:nvPr/>
        </p:nvSpPr>
        <p:spPr>
          <a:xfrm>
            <a:off x="6491764" y="496538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67.55</a:t>
            </a:r>
            <a:endParaRPr lang="en-US" sz="950" dirty="0"/>
          </a:p>
        </p:txBody>
      </p:sp>
      <p:sp>
        <p:nvSpPr>
          <p:cNvPr id="89" name="Text 87"/>
          <p:cNvSpPr/>
          <p:nvPr/>
        </p:nvSpPr>
        <p:spPr>
          <a:xfrm>
            <a:off x="8393430" y="496538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0.16</a:t>
            </a:r>
            <a:endParaRPr lang="en-US" sz="950" dirty="0"/>
          </a:p>
        </p:txBody>
      </p:sp>
      <p:sp>
        <p:nvSpPr>
          <p:cNvPr id="90" name="Text 88"/>
          <p:cNvSpPr/>
          <p:nvPr/>
        </p:nvSpPr>
        <p:spPr>
          <a:xfrm>
            <a:off x="10295096" y="4965383"/>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0.6755</a:t>
            </a:r>
            <a:endParaRPr lang="en-US" sz="950" dirty="0"/>
          </a:p>
        </p:txBody>
      </p:sp>
      <p:sp>
        <p:nvSpPr>
          <p:cNvPr id="91" name="Text 89"/>
          <p:cNvSpPr/>
          <p:nvPr/>
        </p:nvSpPr>
        <p:spPr>
          <a:xfrm>
            <a:off x="12196763" y="4965383"/>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92" name="Shape 90"/>
          <p:cNvSpPr/>
          <p:nvPr/>
        </p:nvSpPr>
        <p:spPr>
          <a:xfrm>
            <a:off x="661035" y="5239822"/>
            <a:ext cx="13312259" cy="354806"/>
          </a:xfrm>
          <a:prstGeom prst="rect">
            <a:avLst/>
          </a:prstGeom>
          <a:solidFill>
            <a:srgbClr val="000000">
              <a:alpha val="4000"/>
            </a:srgbClr>
          </a:solidFill>
          <a:ln/>
        </p:spPr>
      </p:sp>
      <p:sp>
        <p:nvSpPr>
          <p:cNvPr id="93" name="Text 91"/>
          <p:cNvSpPr/>
          <p:nvPr/>
        </p:nvSpPr>
        <p:spPr>
          <a:xfrm>
            <a:off x="782955" y="5320189"/>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Nov-20</a:t>
            </a:r>
            <a:endParaRPr lang="en-US" sz="950" dirty="0"/>
          </a:p>
        </p:txBody>
      </p:sp>
      <p:sp>
        <p:nvSpPr>
          <p:cNvPr id="94" name="Text 92"/>
          <p:cNvSpPr/>
          <p:nvPr/>
        </p:nvSpPr>
        <p:spPr>
          <a:xfrm>
            <a:off x="2688431" y="532018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95%</a:t>
            </a:r>
            <a:endParaRPr lang="en-US" sz="950" dirty="0"/>
          </a:p>
        </p:txBody>
      </p:sp>
      <p:sp>
        <p:nvSpPr>
          <p:cNvPr id="95" name="Text 93"/>
          <p:cNvSpPr/>
          <p:nvPr/>
        </p:nvSpPr>
        <p:spPr>
          <a:xfrm>
            <a:off x="4590098" y="532018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2.31</a:t>
            </a:r>
            <a:endParaRPr lang="en-US" sz="950" dirty="0"/>
          </a:p>
        </p:txBody>
      </p:sp>
      <p:sp>
        <p:nvSpPr>
          <p:cNvPr id="96" name="Text 94"/>
          <p:cNvSpPr/>
          <p:nvPr/>
        </p:nvSpPr>
        <p:spPr>
          <a:xfrm>
            <a:off x="6491764" y="532018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60.35</a:t>
            </a:r>
            <a:endParaRPr lang="en-US" sz="950" dirty="0"/>
          </a:p>
        </p:txBody>
      </p:sp>
      <p:sp>
        <p:nvSpPr>
          <p:cNvPr id="97" name="Text 95"/>
          <p:cNvSpPr/>
          <p:nvPr/>
        </p:nvSpPr>
        <p:spPr>
          <a:xfrm>
            <a:off x="8393430" y="532018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0.231</a:t>
            </a:r>
            <a:endParaRPr lang="en-US" sz="950" dirty="0"/>
          </a:p>
        </p:txBody>
      </p:sp>
      <p:sp>
        <p:nvSpPr>
          <p:cNvPr id="98" name="Text 96"/>
          <p:cNvSpPr/>
          <p:nvPr/>
        </p:nvSpPr>
        <p:spPr>
          <a:xfrm>
            <a:off x="10295096" y="5320189"/>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0.6035</a:t>
            </a:r>
            <a:endParaRPr lang="en-US" sz="950" dirty="0"/>
          </a:p>
        </p:txBody>
      </p:sp>
      <p:sp>
        <p:nvSpPr>
          <p:cNvPr id="99" name="Text 97"/>
          <p:cNvSpPr/>
          <p:nvPr/>
        </p:nvSpPr>
        <p:spPr>
          <a:xfrm>
            <a:off x="12196763" y="5320189"/>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100" name="Shape 98"/>
          <p:cNvSpPr/>
          <p:nvPr/>
        </p:nvSpPr>
        <p:spPr>
          <a:xfrm>
            <a:off x="661035" y="5594628"/>
            <a:ext cx="13312259" cy="354806"/>
          </a:xfrm>
          <a:prstGeom prst="rect">
            <a:avLst/>
          </a:prstGeom>
          <a:solidFill>
            <a:srgbClr val="FFFFFF">
              <a:alpha val="4000"/>
            </a:srgbClr>
          </a:solidFill>
          <a:ln/>
        </p:spPr>
      </p:sp>
      <p:sp>
        <p:nvSpPr>
          <p:cNvPr id="101" name="Text 99"/>
          <p:cNvSpPr/>
          <p:nvPr/>
        </p:nvSpPr>
        <p:spPr>
          <a:xfrm>
            <a:off x="782955" y="5674995"/>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Dec-20</a:t>
            </a:r>
            <a:endParaRPr lang="en-US" sz="950" dirty="0"/>
          </a:p>
        </p:txBody>
      </p:sp>
      <p:sp>
        <p:nvSpPr>
          <p:cNvPr id="102" name="Text 100"/>
          <p:cNvSpPr/>
          <p:nvPr/>
        </p:nvSpPr>
        <p:spPr>
          <a:xfrm>
            <a:off x="2688431" y="567499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98%</a:t>
            </a:r>
            <a:endParaRPr lang="en-US" sz="950" dirty="0"/>
          </a:p>
        </p:txBody>
      </p:sp>
      <p:sp>
        <p:nvSpPr>
          <p:cNvPr id="103" name="Text 101"/>
          <p:cNvSpPr/>
          <p:nvPr/>
        </p:nvSpPr>
        <p:spPr>
          <a:xfrm>
            <a:off x="4590098" y="567499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2.47</a:t>
            </a:r>
            <a:endParaRPr lang="en-US" sz="950" dirty="0"/>
          </a:p>
        </p:txBody>
      </p:sp>
      <p:sp>
        <p:nvSpPr>
          <p:cNvPr id="104" name="Text 102"/>
          <p:cNvSpPr/>
          <p:nvPr/>
        </p:nvSpPr>
        <p:spPr>
          <a:xfrm>
            <a:off x="6491764" y="567499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61.33</a:t>
            </a:r>
            <a:endParaRPr lang="en-US" sz="950" dirty="0"/>
          </a:p>
        </p:txBody>
      </p:sp>
      <p:sp>
        <p:nvSpPr>
          <p:cNvPr id="105" name="Text 103"/>
          <p:cNvSpPr/>
          <p:nvPr/>
        </p:nvSpPr>
        <p:spPr>
          <a:xfrm>
            <a:off x="8393430" y="567499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0.247</a:t>
            </a:r>
            <a:endParaRPr lang="en-US" sz="950" dirty="0"/>
          </a:p>
        </p:txBody>
      </p:sp>
      <p:sp>
        <p:nvSpPr>
          <p:cNvPr id="106" name="Text 104"/>
          <p:cNvSpPr/>
          <p:nvPr/>
        </p:nvSpPr>
        <p:spPr>
          <a:xfrm>
            <a:off x="10295096" y="5674995"/>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0.6133</a:t>
            </a:r>
            <a:endParaRPr lang="en-US" sz="950" dirty="0"/>
          </a:p>
        </p:txBody>
      </p:sp>
      <p:sp>
        <p:nvSpPr>
          <p:cNvPr id="107" name="Text 105"/>
          <p:cNvSpPr/>
          <p:nvPr/>
        </p:nvSpPr>
        <p:spPr>
          <a:xfrm>
            <a:off x="12196763" y="5674995"/>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108" name="Shape 106"/>
          <p:cNvSpPr/>
          <p:nvPr/>
        </p:nvSpPr>
        <p:spPr>
          <a:xfrm>
            <a:off x="661035" y="5949434"/>
            <a:ext cx="13312259" cy="354806"/>
          </a:xfrm>
          <a:prstGeom prst="rect">
            <a:avLst/>
          </a:prstGeom>
          <a:solidFill>
            <a:srgbClr val="000000">
              <a:alpha val="4000"/>
            </a:srgbClr>
          </a:solidFill>
          <a:ln/>
        </p:spPr>
      </p:sp>
      <p:sp>
        <p:nvSpPr>
          <p:cNvPr id="109" name="Text 107"/>
          <p:cNvSpPr/>
          <p:nvPr/>
        </p:nvSpPr>
        <p:spPr>
          <a:xfrm>
            <a:off x="782955" y="6029801"/>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Jan-21</a:t>
            </a:r>
            <a:endParaRPr lang="en-US" sz="950" dirty="0"/>
          </a:p>
        </p:txBody>
      </p:sp>
      <p:sp>
        <p:nvSpPr>
          <p:cNvPr id="110" name="Text 108"/>
          <p:cNvSpPr/>
          <p:nvPr/>
        </p:nvSpPr>
        <p:spPr>
          <a:xfrm>
            <a:off x="2688431" y="602980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100%</a:t>
            </a:r>
            <a:endParaRPr lang="en-US" sz="950" dirty="0"/>
          </a:p>
        </p:txBody>
      </p:sp>
      <p:sp>
        <p:nvSpPr>
          <p:cNvPr id="111" name="Text 109"/>
          <p:cNvSpPr/>
          <p:nvPr/>
        </p:nvSpPr>
        <p:spPr>
          <a:xfrm>
            <a:off x="4590098" y="602980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3.03</a:t>
            </a:r>
            <a:endParaRPr lang="en-US" sz="950" dirty="0"/>
          </a:p>
        </p:txBody>
      </p:sp>
      <p:sp>
        <p:nvSpPr>
          <p:cNvPr id="112" name="Text 110"/>
          <p:cNvSpPr/>
          <p:nvPr/>
        </p:nvSpPr>
        <p:spPr>
          <a:xfrm>
            <a:off x="6491764" y="602980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61.06</a:t>
            </a:r>
            <a:endParaRPr lang="en-US" sz="950" dirty="0"/>
          </a:p>
        </p:txBody>
      </p:sp>
      <p:sp>
        <p:nvSpPr>
          <p:cNvPr id="113" name="Text 111"/>
          <p:cNvSpPr/>
          <p:nvPr/>
        </p:nvSpPr>
        <p:spPr>
          <a:xfrm>
            <a:off x="8393430" y="602980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0.303</a:t>
            </a:r>
            <a:endParaRPr lang="en-US" sz="950" dirty="0"/>
          </a:p>
        </p:txBody>
      </p:sp>
      <p:sp>
        <p:nvSpPr>
          <p:cNvPr id="114" name="Text 112"/>
          <p:cNvSpPr/>
          <p:nvPr/>
        </p:nvSpPr>
        <p:spPr>
          <a:xfrm>
            <a:off x="10295096" y="6029801"/>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0.6106</a:t>
            </a:r>
            <a:endParaRPr lang="en-US" sz="950" dirty="0"/>
          </a:p>
        </p:txBody>
      </p:sp>
      <p:sp>
        <p:nvSpPr>
          <p:cNvPr id="115" name="Text 113"/>
          <p:cNvSpPr/>
          <p:nvPr/>
        </p:nvSpPr>
        <p:spPr>
          <a:xfrm>
            <a:off x="12196763" y="6029801"/>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116" name="Shape 114"/>
          <p:cNvSpPr/>
          <p:nvPr/>
        </p:nvSpPr>
        <p:spPr>
          <a:xfrm>
            <a:off x="661035" y="6304240"/>
            <a:ext cx="13312259" cy="354806"/>
          </a:xfrm>
          <a:prstGeom prst="rect">
            <a:avLst/>
          </a:prstGeom>
          <a:solidFill>
            <a:srgbClr val="FFFFFF">
              <a:alpha val="4000"/>
            </a:srgbClr>
          </a:solidFill>
          <a:ln/>
        </p:spPr>
      </p:sp>
      <p:sp>
        <p:nvSpPr>
          <p:cNvPr id="117" name="Text 115"/>
          <p:cNvSpPr/>
          <p:nvPr/>
        </p:nvSpPr>
        <p:spPr>
          <a:xfrm>
            <a:off x="782955" y="6384608"/>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Feb-21</a:t>
            </a:r>
            <a:endParaRPr lang="en-US" sz="950" dirty="0"/>
          </a:p>
        </p:txBody>
      </p:sp>
      <p:sp>
        <p:nvSpPr>
          <p:cNvPr id="118" name="Text 116"/>
          <p:cNvSpPr/>
          <p:nvPr/>
        </p:nvSpPr>
        <p:spPr>
          <a:xfrm>
            <a:off x="2688431" y="638460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99%</a:t>
            </a:r>
            <a:endParaRPr lang="en-US" sz="950" dirty="0"/>
          </a:p>
        </p:txBody>
      </p:sp>
      <p:sp>
        <p:nvSpPr>
          <p:cNvPr id="119" name="Text 117"/>
          <p:cNvSpPr/>
          <p:nvPr/>
        </p:nvSpPr>
        <p:spPr>
          <a:xfrm>
            <a:off x="4590098" y="638460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2.35</a:t>
            </a:r>
            <a:endParaRPr lang="en-US" sz="950" dirty="0"/>
          </a:p>
        </p:txBody>
      </p:sp>
      <p:sp>
        <p:nvSpPr>
          <p:cNvPr id="120" name="Text 118"/>
          <p:cNvSpPr/>
          <p:nvPr/>
        </p:nvSpPr>
        <p:spPr>
          <a:xfrm>
            <a:off x="6491764" y="638460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65.23</a:t>
            </a:r>
            <a:endParaRPr lang="en-US" sz="950" dirty="0"/>
          </a:p>
        </p:txBody>
      </p:sp>
      <p:sp>
        <p:nvSpPr>
          <p:cNvPr id="121" name="Text 119"/>
          <p:cNvSpPr/>
          <p:nvPr/>
        </p:nvSpPr>
        <p:spPr>
          <a:xfrm>
            <a:off x="8393430" y="638460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0.235</a:t>
            </a:r>
            <a:endParaRPr lang="en-US" sz="950" dirty="0"/>
          </a:p>
        </p:txBody>
      </p:sp>
      <p:sp>
        <p:nvSpPr>
          <p:cNvPr id="122" name="Text 120"/>
          <p:cNvSpPr/>
          <p:nvPr/>
        </p:nvSpPr>
        <p:spPr>
          <a:xfrm>
            <a:off x="10295096" y="6384608"/>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0.6523</a:t>
            </a:r>
            <a:endParaRPr lang="en-US" sz="950" dirty="0"/>
          </a:p>
        </p:txBody>
      </p:sp>
      <p:sp>
        <p:nvSpPr>
          <p:cNvPr id="123" name="Text 121"/>
          <p:cNvSpPr/>
          <p:nvPr/>
        </p:nvSpPr>
        <p:spPr>
          <a:xfrm>
            <a:off x="12196763" y="6384608"/>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124" name="Shape 122"/>
          <p:cNvSpPr/>
          <p:nvPr/>
        </p:nvSpPr>
        <p:spPr>
          <a:xfrm>
            <a:off x="661035" y="6659047"/>
            <a:ext cx="13312259" cy="354806"/>
          </a:xfrm>
          <a:prstGeom prst="rect">
            <a:avLst/>
          </a:prstGeom>
          <a:solidFill>
            <a:srgbClr val="000000">
              <a:alpha val="4000"/>
            </a:srgbClr>
          </a:solidFill>
          <a:ln/>
        </p:spPr>
      </p:sp>
      <p:sp>
        <p:nvSpPr>
          <p:cNvPr id="125" name="Text 123"/>
          <p:cNvSpPr/>
          <p:nvPr/>
        </p:nvSpPr>
        <p:spPr>
          <a:xfrm>
            <a:off x="782955" y="6739414"/>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Mar-21</a:t>
            </a:r>
            <a:endParaRPr lang="en-US" sz="950" dirty="0"/>
          </a:p>
        </p:txBody>
      </p:sp>
      <p:sp>
        <p:nvSpPr>
          <p:cNvPr id="126" name="Text 124"/>
          <p:cNvSpPr/>
          <p:nvPr/>
        </p:nvSpPr>
        <p:spPr>
          <a:xfrm>
            <a:off x="2688431" y="673941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95%</a:t>
            </a:r>
            <a:endParaRPr lang="en-US" sz="950" dirty="0"/>
          </a:p>
        </p:txBody>
      </p:sp>
      <p:sp>
        <p:nvSpPr>
          <p:cNvPr id="127" name="Text 125"/>
          <p:cNvSpPr/>
          <p:nvPr/>
        </p:nvSpPr>
        <p:spPr>
          <a:xfrm>
            <a:off x="4590098" y="673941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2.47</a:t>
            </a:r>
            <a:endParaRPr lang="en-US" sz="950" dirty="0"/>
          </a:p>
        </p:txBody>
      </p:sp>
      <p:sp>
        <p:nvSpPr>
          <p:cNvPr id="128" name="Text 126"/>
          <p:cNvSpPr/>
          <p:nvPr/>
        </p:nvSpPr>
        <p:spPr>
          <a:xfrm>
            <a:off x="6491764" y="673941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64.02</a:t>
            </a:r>
            <a:endParaRPr lang="en-US" sz="950" dirty="0"/>
          </a:p>
        </p:txBody>
      </p:sp>
      <p:sp>
        <p:nvSpPr>
          <p:cNvPr id="129" name="Text 127"/>
          <p:cNvSpPr/>
          <p:nvPr/>
        </p:nvSpPr>
        <p:spPr>
          <a:xfrm>
            <a:off x="8393430" y="673941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0.247</a:t>
            </a:r>
            <a:endParaRPr lang="en-US" sz="950" dirty="0"/>
          </a:p>
        </p:txBody>
      </p:sp>
      <p:sp>
        <p:nvSpPr>
          <p:cNvPr id="130" name="Text 128"/>
          <p:cNvSpPr/>
          <p:nvPr/>
        </p:nvSpPr>
        <p:spPr>
          <a:xfrm>
            <a:off x="10295096" y="6739414"/>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0.6402</a:t>
            </a:r>
            <a:endParaRPr lang="en-US" sz="950" dirty="0"/>
          </a:p>
        </p:txBody>
      </p:sp>
      <p:sp>
        <p:nvSpPr>
          <p:cNvPr id="131" name="Text 129"/>
          <p:cNvSpPr/>
          <p:nvPr/>
        </p:nvSpPr>
        <p:spPr>
          <a:xfrm>
            <a:off x="12196763" y="6739414"/>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132" name="Shape 130"/>
          <p:cNvSpPr/>
          <p:nvPr/>
        </p:nvSpPr>
        <p:spPr>
          <a:xfrm>
            <a:off x="661035" y="7013853"/>
            <a:ext cx="13312259" cy="354806"/>
          </a:xfrm>
          <a:prstGeom prst="rect">
            <a:avLst/>
          </a:prstGeom>
          <a:solidFill>
            <a:srgbClr val="FFFFFF">
              <a:alpha val="4000"/>
            </a:srgbClr>
          </a:solidFill>
          <a:ln/>
        </p:spPr>
      </p:sp>
      <p:sp>
        <p:nvSpPr>
          <p:cNvPr id="133" name="Text 131"/>
          <p:cNvSpPr/>
          <p:nvPr/>
        </p:nvSpPr>
        <p:spPr>
          <a:xfrm>
            <a:off x="782955" y="7094220"/>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Apr-21</a:t>
            </a:r>
            <a:endParaRPr lang="en-US" sz="950" dirty="0"/>
          </a:p>
        </p:txBody>
      </p:sp>
      <p:sp>
        <p:nvSpPr>
          <p:cNvPr id="134" name="Text 132"/>
          <p:cNvSpPr/>
          <p:nvPr/>
        </p:nvSpPr>
        <p:spPr>
          <a:xfrm>
            <a:off x="2688431" y="709422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96%</a:t>
            </a:r>
            <a:endParaRPr lang="en-US" sz="950" dirty="0"/>
          </a:p>
        </p:txBody>
      </p:sp>
      <p:sp>
        <p:nvSpPr>
          <p:cNvPr id="135" name="Text 133"/>
          <p:cNvSpPr/>
          <p:nvPr/>
        </p:nvSpPr>
        <p:spPr>
          <a:xfrm>
            <a:off x="4590098" y="709422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1.94</a:t>
            </a:r>
            <a:endParaRPr lang="en-US" sz="950" dirty="0"/>
          </a:p>
        </p:txBody>
      </p:sp>
      <p:sp>
        <p:nvSpPr>
          <p:cNvPr id="136" name="Text 134"/>
          <p:cNvSpPr/>
          <p:nvPr/>
        </p:nvSpPr>
        <p:spPr>
          <a:xfrm>
            <a:off x="6491764" y="709422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70.11</a:t>
            </a:r>
            <a:endParaRPr lang="en-US" sz="950" dirty="0"/>
          </a:p>
        </p:txBody>
      </p:sp>
      <p:sp>
        <p:nvSpPr>
          <p:cNvPr id="137" name="Text 135"/>
          <p:cNvSpPr/>
          <p:nvPr/>
        </p:nvSpPr>
        <p:spPr>
          <a:xfrm>
            <a:off x="8393430" y="709422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0.194</a:t>
            </a:r>
            <a:endParaRPr lang="en-US" sz="950" dirty="0"/>
          </a:p>
        </p:txBody>
      </p:sp>
      <p:sp>
        <p:nvSpPr>
          <p:cNvPr id="138" name="Text 136"/>
          <p:cNvSpPr/>
          <p:nvPr/>
        </p:nvSpPr>
        <p:spPr>
          <a:xfrm>
            <a:off x="10295096" y="7094220"/>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0.7011</a:t>
            </a:r>
            <a:endParaRPr lang="en-US" sz="950" dirty="0"/>
          </a:p>
        </p:txBody>
      </p:sp>
      <p:sp>
        <p:nvSpPr>
          <p:cNvPr id="139" name="Text 137"/>
          <p:cNvSpPr/>
          <p:nvPr/>
        </p:nvSpPr>
        <p:spPr>
          <a:xfrm>
            <a:off x="12196763" y="7094220"/>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
        <p:nvSpPr>
          <p:cNvPr id="140" name="Shape 138"/>
          <p:cNvSpPr/>
          <p:nvPr/>
        </p:nvSpPr>
        <p:spPr>
          <a:xfrm>
            <a:off x="661035" y="7368659"/>
            <a:ext cx="13312259" cy="354806"/>
          </a:xfrm>
          <a:prstGeom prst="rect">
            <a:avLst/>
          </a:prstGeom>
          <a:solidFill>
            <a:srgbClr val="000000">
              <a:alpha val="4000"/>
            </a:srgbClr>
          </a:solidFill>
          <a:ln/>
        </p:spPr>
      </p:sp>
      <p:sp>
        <p:nvSpPr>
          <p:cNvPr id="141" name="Text 139"/>
          <p:cNvSpPr/>
          <p:nvPr/>
        </p:nvSpPr>
        <p:spPr>
          <a:xfrm>
            <a:off x="782955" y="7449026"/>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May-21</a:t>
            </a:r>
            <a:endParaRPr lang="en-US" sz="950" dirty="0"/>
          </a:p>
        </p:txBody>
      </p:sp>
      <p:sp>
        <p:nvSpPr>
          <p:cNvPr id="142" name="Text 140"/>
          <p:cNvSpPr/>
          <p:nvPr/>
        </p:nvSpPr>
        <p:spPr>
          <a:xfrm>
            <a:off x="2688431" y="74490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94%</a:t>
            </a:r>
            <a:endParaRPr lang="en-US" sz="950" dirty="0"/>
          </a:p>
        </p:txBody>
      </p:sp>
      <p:sp>
        <p:nvSpPr>
          <p:cNvPr id="143" name="Text 141"/>
          <p:cNvSpPr/>
          <p:nvPr/>
        </p:nvSpPr>
        <p:spPr>
          <a:xfrm>
            <a:off x="4590098" y="74490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2.54</a:t>
            </a:r>
            <a:endParaRPr lang="en-US" sz="950" dirty="0"/>
          </a:p>
        </p:txBody>
      </p:sp>
      <p:sp>
        <p:nvSpPr>
          <p:cNvPr id="144" name="Text 142"/>
          <p:cNvSpPr/>
          <p:nvPr/>
        </p:nvSpPr>
        <p:spPr>
          <a:xfrm>
            <a:off x="6491764" y="74490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68.16</a:t>
            </a:r>
            <a:endParaRPr lang="en-US" sz="950" dirty="0"/>
          </a:p>
        </p:txBody>
      </p:sp>
      <p:sp>
        <p:nvSpPr>
          <p:cNvPr id="145" name="Text 143"/>
          <p:cNvSpPr/>
          <p:nvPr/>
        </p:nvSpPr>
        <p:spPr>
          <a:xfrm>
            <a:off x="8393430" y="74490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0.254</a:t>
            </a:r>
            <a:endParaRPr lang="en-US" sz="950" dirty="0"/>
          </a:p>
        </p:txBody>
      </p:sp>
      <p:sp>
        <p:nvSpPr>
          <p:cNvPr id="146" name="Text 144"/>
          <p:cNvSpPr/>
          <p:nvPr/>
        </p:nvSpPr>
        <p:spPr>
          <a:xfrm>
            <a:off x="10295096" y="7449026"/>
            <a:ext cx="165139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0.6816</a:t>
            </a:r>
            <a:endParaRPr lang="en-US" sz="950" dirty="0"/>
          </a:p>
        </p:txBody>
      </p:sp>
      <p:sp>
        <p:nvSpPr>
          <p:cNvPr id="147" name="Text 145"/>
          <p:cNvSpPr/>
          <p:nvPr/>
        </p:nvSpPr>
        <p:spPr>
          <a:xfrm>
            <a:off x="12196763" y="7449026"/>
            <a:ext cx="1655207" cy="194072"/>
          </a:xfrm>
          <a:prstGeom prst="rect">
            <a:avLst/>
          </a:prstGeom>
          <a:noFill/>
          <a:ln/>
        </p:spPr>
        <p:txBody>
          <a:bodyPr wrap="none" lIns="0" tIns="0" rIns="0" bIns="0" rtlCol="0" anchor="t"/>
          <a:lstStyle/>
          <a:p>
            <a:pPr marL="0" indent="0" algn="l">
              <a:lnSpc>
                <a:spcPts val="1500"/>
              </a:lnSpc>
              <a:buNone/>
            </a:pPr>
            <a:r>
              <a:rPr lang="en-US" sz="950" dirty="0">
                <a:solidFill>
                  <a:srgbClr val="CFCBBF"/>
                </a:solidFill>
                <a:latin typeface="Raleway" pitchFamily="34" charset="0"/>
                <a:ea typeface="Raleway" pitchFamily="34" charset="-122"/>
                <a:cs typeface="Raleway" pitchFamily="34" charset="-120"/>
              </a:rPr>
              <a:t>65</a:t>
            </a:r>
            <a:endParaRPr lang="en-US" sz="9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075" y="623173"/>
            <a:ext cx="7890748" cy="566499"/>
          </a:xfrm>
          <a:prstGeom prst="rect">
            <a:avLst/>
          </a:prstGeom>
          <a:noFill/>
          <a:ln/>
        </p:spPr>
        <p:txBody>
          <a:bodyPr wrap="none" lIns="0" tIns="0" rIns="0" bIns="0" rtlCol="0" anchor="t"/>
          <a:lstStyle/>
          <a:p>
            <a:pPr marL="0" indent="0" algn="l">
              <a:lnSpc>
                <a:spcPts val="4450"/>
              </a:lnSpc>
              <a:buNone/>
            </a:pPr>
            <a:r>
              <a:rPr lang="en-US" sz="3550" dirty="0">
                <a:solidFill>
                  <a:srgbClr val="F2E782"/>
                </a:solidFill>
                <a:latin typeface="Prata" pitchFamily="34" charset="0"/>
                <a:ea typeface="Prata" pitchFamily="34" charset="-122"/>
                <a:cs typeface="Prata" pitchFamily="34" charset="-120"/>
              </a:rPr>
              <a:t>Metrics Analysis: 2020-2024 Trends</a:t>
            </a:r>
            <a:endParaRPr lang="en-US" sz="3550" dirty="0"/>
          </a:p>
        </p:txBody>
      </p:sp>
      <p:sp>
        <p:nvSpPr>
          <p:cNvPr id="3" name="Text 1"/>
          <p:cNvSpPr/>
          <p:nvPr/>
        </p:nvSpPr>
        <p:spPr>
          <a:xfrm>
            <a:off x="793075" y="1552218"/>
            <a:ext cx="13044249" cy="290036"/>
          </a:xfrm>
          <a:prstGeom prst="rect">
            <a:avLst/>
          </a:prstGeom>
          <a:noFill/>
          <a:ln/>
        </p:spPr>
        <p:txBody>
          <a:bodyPr wrap="none" lIns="0" tIns="0" rIns="0" bIns="0" rtlCol="0" anchor="t"/>
          <a:lstStyle/>
          <a:p>
            <a:pPr marL="0" indent="0" algn="l">
              <a:lnSpc>
                <a:spcPts val="2250"/>
              </a:lnSpc>
              <a:buNone/>
            </a:pPr>
            <a:r>
              <a:rPr lang="en-US" sz="1400" dirty="0">
                <a:solidFill>
                  <a:srgbClr val="CFCBBF"/>
                </a:solidFill>
                <a:latin typeface="Raleway" pitchFamily="34" charset="0"/>
                <a:ea typeface="Raleway" pitchFamily="34" charset="-122"/>
                <a:cs typeface="Raleway" pitchFamily="34" charset="-120"/>
              </a:rPr>
              <a:t>A detailed examination of key performance indicators reveals significant trends in hospital operations and patient care over the past five years.</a:t>
            </a:r>
            <a:endParaRPr lang="en-US" sz="1400" dirty="0"/>
          </a:p>
        </p:txBody>
      </p:sp>
      <p:sp>
        <p:nvSpPr>
          <p:cNvPr id="4" name="Shape 2"/>
          <p:cNvSpPr/>
          <p:nvPr/>
        </p:nvSpPr>
        <p:spPr>
          <a:xfrm>
            <a:off x="793075" y="2046208"/>
            <a:ext cx="4227195" cy="5560338"/>
          </a:xfrm>
          <a:prstGeom prst="roundRect">
            <a:avLst>
              <a:gd name="adj" fmla="val 643"/>
            </a:avLst>
          </a:prstGeom>
          <a:solidFill>
            <a:srgbClr val="1B1C1D"/>
          </a:solidFill>
          <a:ln w="22860">
            <a:solidFill>
              <a:srgbClr val="535455"/>
            </a:solidFill>
            <a:prstDash val="solid"/>
          </a:ln>
        </p:spPr>
      </p:sp>
      <p:pic>
        <p:nvPicPr>
          <p:cNvPr id="5" name="Image 0" descr="preencoded.png"/>
          <p:cNvPicPr>
            <a:picLocks noChangeAspect="1"/>
          </p:cNvPicPr>
          <p:nvPr/>
        </p:nvPicPr>
        <p:blipFill>
          <a:blip r:embed="rId3"/>
          <a:stretch>
            <a:fillRect/>
          </a:stretch>
        </p:blipFill>
        <p:spPr>
          <a:xfrm>
            <a:off x="793075" y="2046208"/>
            <a:ext cx="45720" cy="5560338"/>
          </a:xfrm>
          <a:prstGeom prst="rect">
            <a:avLst/>
          </a:prstGeom>
        </p:spPr>
      </p:pic>
      <p:sp>
        <p:nvSpPr>
          <p:cNvPr id="6" name="Text 3"/>
          <p:cNvSpPr/>
          <p:nvPr/>
        </p:nvSpPr>
        <p:spPr>
          <a:xfrm>
            <a:off x="1042868" y="2250281"/>
            <a:ext cx="3773329" cy="566261"/>
          </a:xfrm>
          <a:prstGeom prst="rect">
            <a:avLst/>
          </a:prstGeom>
          <a:noFill/>
          <a:ln/>
        </p:spPr>
        <p:txBody>
          <a:bodyPr wrap="square" lIns="0" tIns="0" rIns="0" bIns="0" rtlCol="0" anchor="t"/>
          <a:lstStyle/>
          <a:p>
            <a:pPr marL="0" indent="0" algn="l">
              <a:lnSpc>
                <a:spcPts val="2200"/>
              </a:lnSpc>
              <a:buNone/>
            </a:pPr>
            <a:r>
              <a:rPr lang="en-US" sz="1750" dirty="0">
                <a:solidFill>
                  <a:srgbClr val="CFCBBF"/>
                </a:solidFill>
                <a:latin typeface="Prata" pitchFamily="34" charset="0"/>
                <a:ea typeface="Prata" pitchFamily="34" charset="-122"/>
                <a:cs typeface="Prata" pitchFamily="34" charset="-120"/>
              </a:rPr>
              <a:t>Average Licensed Bed Occupancy Rate</a:t>
            </a:r>
            <a:endParaRPr lang="en-US" sz="1750" dirty="0"/>
          </a:p>
        </p:txBody>
      </p:sp>
      <p:sp>
        <p:nvSpPr>
          <p:cNvPr id="7" name="Text 4"/>
          <p:cNvSpPr/>
          <p:nvPr/>
        </p:nvSpPr>
        <p:spPr>
          <a:xfrm>
            <a:off x="1042868" y="2925247"/>
            <a:ext cx="3773329" cy="1160145"/>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CFCBBF"/>
                </a:solidFill>
                <a:latin typeface="Raleway" pitchFamily="34" charset="0"/>
                <a:ea typeface="Raleway" pitchFamily="34" charset="-122"/>
                <a:cs typeface="Raleway" pitchFamily="34" charset="-120"/>
              </a:rPr>
              <a:t>In 2020, the average occupancy rate stood at </a:t>
            </a:r>
            <a:r>
              <a:rPr lang="en-US" sz="1400" b="1" dirty="0">
                <a:solidFill>
                  <a:srgbClr val="CFCBBF"/>
                </a:solidFill>
                <a:latin typeface="Raleway" pitchFamily="34" charset="0"/>
                <a:ea typeface="Raleway" pitchFamily="34" charset="-122"/>
                <a:cs typeface="Raleway" pitchFamily="34" charset="-120"/>
              </a:rPr>
              <a:t>94.5%</a:t>
            </a:r>
            <a:r>
              <a:rPr lang="en-US" sz="1400" dirty="0">
                <a:solidFill>
                  <a:srgbClr val="CFCBBF"/>
                </a:solidFill>
                <a:latin typeface="Raleway" pitchFamily="34" charset="0"/>
                <a:ea typeface="Raleway" pitchFamily="34" charset="-122"/>
                <a:cs typeface="Raleway" pitchFamily="34" charset="-120"/>
              </a:rPr>
              <a:t>, with monthly fluctuations (e.g., a peak of 101% in May 2020 and a low of 81% in March 2020).</a:t>
            </a:r>
            <a:endParaRPr lang="en-US" sz="1400" dirty="0"/>
          </a:p>
        </p:txBody>
      </p:sp>
      <p:sp>
        <p:nvSpPr>
          <p:cNvPr id="8" name="Text 5"/>
          <p:cNvSpPr/>
          <p:nvPr/>
        </p:nvSpPr>
        <p:spPr>
          <a:xfrm>
            <a:off x="1042868" y="4148733"/>
            <a:ext cx="3773329" cy="87010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CFCBBF"/>
                </a:solidFill>
                <a:latin typeface="Raleway" pitchFamily="34" charset="0"/>
                <a:ea typeface="Raleway" pitchFamily="34" charset="-122"/>
                <a:cs typeface="Raleway" pitchFamily="34" charset="-120"/>
              </a:rPr>
              <a:t>This rate remained consistently high, averaging </a:t>
            </a:r>
            <a:r>
              <a:rPr lang="en-US" sz="1400" b="1" dirty="0">
                <a:solidFill>
                  <a:srgbClr val="CFCBBF"/>
                </a:solidFill>
                <a:latin typeface="Raleway" pitchFamily="34" charset="0"/>
                <a:ea typeface="Raleway" pitchFamily="34" charset="-122"/>
                <a:cs typeface="Raleway" pitchFamily="34" charset="-120"/>
              </a:rPr>
              <a:t>95.8% in 2021</a:t>
            </a:r>
            <a:r>
              <a:rPr lang="en-US" sz="1400" dirty="0">
                <a:solidFill>
                  <a:srgbClr val="CFCBBF"/>
                </a:solidFill>
                <a:latin typeface="Raleway" pitchFamily="34" charset="0"/>
                <a:ea typeface="Raleway" pitchFamily="34" charset="-122"/>
                <a:cs typeface="Raleway" pitchFamily="34" charset="-120"/>
              </a:rPr>
              <a:t> and showing a slight increase to </a:t>
            </a:r>
            <a:r>
              <a:rPr lang="en-US" sz="1400" b="1" dirty="0">
                <a:solidFill>
                  <a:srgbClr val="CFCBBF"/>
                </a:solidFill>
                <a:latin typeface="Raleway" pitchFamily="34" charset="0"/>
                <a:ea typeface="Raleway" pitchFamily="34" charset="-122"/>
                <a:cs typeface="Raleway" pitchFamily="34" charset="-120"/>
              </a:rPr>
              <a:t>97.2% in 2022</a:t>
            </a:r>
            <a:r>
              <a:rPr lang="en-US" sz="1400" dirty="0">
                <a:solidFill>
                  <a:srgbClr val="CFCBBF"/>
                </a:solidFill>
                <a:latin typeface="Raleway" pitchFamily="34" charset="0"/>
                <a:ea typeface="Raleway" pitchFamily="34" charset="-122"/>
                <a:cs typeface="Raleway" pitchFamily="34" charset="-120"/>
              </a:rPr>
              <a:t>.</a:t>
            </a:r>
            <a:endParaRPr lang="en-US" sz="1400" dirty="0"/>
          </a:p>
        </p:txBody>
      </p:sp>
      <p:sp>
        <p:nvSpPr>
          <p:cNvPr id="9" name="Text 6"/>
          <p:cNvSpPr/>
          <p:nvPr/>
        </p:nvSpPr>
        <p:spPr>
          <a:xfrm>
            <a:off x="1042868" y="5082183"/>
            <a:ext cx="3773329" cy="1160145"/>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CFCBBF"/>
                </a:solidFill>
                <a:latin typeface="Raleway" pitchFamily="34" charset="0"/>
                <a:ea typeface="Raleway" pitchFamily="34" charset="-122"/>
                <a:cs typeface="Raleway" pitchFamily="34" charset="-120"/>
              </a:rPr>
              <a:t>The trend continued upward, reaching </a:t>
            </a:r>
            <a:r>
              <a:rPr lang="en-US" sz="1400" b="1" dirty="0">
                <a:solidFill>
                  <a:srgbClr val="CFCBBF"/>
                </a:solidFill>
                <a:latin typeface="Raleway" pitchFamily="34" charset="0"/>
                <a:ea typeface="Raleway" pitchFamily="34" charset="-122"/>
                <a:cs typeface="Raleway" pitchFamily="34" charset="-120"/>
              </a:rPr>
              <a:t>97.5% in 2023</a:t>
            </a:r>
            <a:r>
              <a:rPr lang="en-US" sz="1400" dirty="0">
                <a:solidFill>
                  <a:srgbClr val="CFCBBF"/>
                </a:solidFill>
                <a:latin typeface="Raleway" pitchFamily="34" charset="0"/>
                <a:ea typeface="Raleway" pitchFamily="34" charset="-122"/>
                <a:cs typeface="Raleway" pitchFamily="34" charset="-120"/>
              </a:rPr>
              <a:t> and stabilizing at </a:t>
            </a:r>
            <a:r>
              <a:rPr lang="en-US" sz="1400" b="1" dirty="0">
                <a:solidFill>
                  <a:srgbClr val="CFCBBF"/>
                </a:solidFill>
                <a:latin typeface="Raleway" pitchFamily="34" charset="0"/>
                <a:ea typeface="Raleway" pitchFamily="34" charset="-122"/>
                <a:cs typeface="Raleway" pitchFamily="34" charset="-120"/>
              </a:rPr>
              <a:t>97.0% in 2024</a:t>
            </a:r>
            <a:r>
              <a:rPr lang="en-US" sz="1400" dirty="0">
                <a:solidFill>
                  <a:srgbClr val="CFCBBF"/>
                </a:solidFill>
                <a:latin typeface="Raleway" pitchFamily="34" charset="0"/>
                <a:ea typeface="Raleway" pitchFamily="34" charset="-122"/>
                <a:cs typeface="Raleway" pitchFamily="34" charset="-120"/>
              </a:rPr>
              <a:t>, indicating sustained high utilization of hospital resources and licensed beds.</a:t>
            </a:r>
            <a:endParaRPr lang="en-US" sz="1400" dirty="0"/>
          </a:p>
        </p:txBody>
      </p:sp>
      <p:sp>
        <p:nvSpPr>
          <p:cNvPr id="10" name="Shape 7"/>
          <p:cNvSpPr/>
          <p:nvPr/>
        </p:nvSpPr>
        <p:spPr>
          <a:xfrm>
            <a:off x="5201483" y="2046208"/>
            <a:ext cx="4227314" cy="5560338"/>
          </a:xfrm>
          <a:prstGeom prst="roundRect">
            <a:avLst>
              <a:gd name="adj" fmla="val 643"/>
            </a:avLst>
          </a:prstGeom>
          <a:solidFill>
            <a:srgbClr val="1B1C1D"/>
          </a:solidFill>
          <a:ln w="22860">
            <a:solidFill>
              <a:srgbClr val="535455"/>
            </a:solidFill>
            <a:prstDash val="solid"/>
          </a:ln>
        </p:spPr>
      </p:sp>
      <p:pic>
        <p:nvPicPr>
          <p:cNvPr id="11" name="Image 1" descr="preencoded.png"/>
          <p:cNvPicPr>
            <a:picLocks noChangeAspect="1"/>
          </p:cNvPicPr>
          <p:nvPr/>
        </p:nvPicPr>
        <p:blipFill>
          <a:blip r:embed="rId3"/>
          <a:stretch>
            <a:fillRect/>
          </a:stretch>
        </p:blipFill>
        <p:spPr>
          <a:xfrm>
            <a:off x="5201483" y="2046208"/>
            <a:ext cx="45720" cy="5560338"/>
          </a:xfrm>
          <a:prstGeom prst="rect">
            <a:avLst/>
          </a:prstGeom>
        </p:spPr>
      </p:pic>
      <p:sp>
        <p:nvSpPr>
          <p:cNvPr id="12" name="Text 8"/>
          <p:cNvSpPr/>
          <p:nvPr/>
        </p:nvSpPr>
        <p:spPr>
          <a:xfrm>
            <a:off x="5451277" y="2250281"/>
            <a:ext cx="3773448" cy="566261"/>
          </a:xfrm>
          <a:prstGeom prst="rect">
            <a:avLst/>
          </a:prstGeom>
          <a:noFill/>
          <a:ln/>
        </p:spPr>
        <p:txBody>
          <a:bodyPr wrap="square" lIns="0" tIns="0" rIns="0" bIns="0" rtlCol="0" anchor="t"/>
          <a:lstStyle/>
          <a:p>
            <a:pPr marL="0" indent="0" algn="l">
              <a:lnSpc>
                <a:spcPts val="2200"/>
              </a:lnSpc>
              <a:buNone/>
            </a:pPr>
            <a:r>
              <a:rPr lang="en-US" sz="1750" dirty="0">
                <a:solidFill>
                  <a:srgbClr val="CFCBBF"/>
                </a:solidFill>
                <a:latin typeface="Prata" pitchFamily="34" charset="0"/>
                <a:ea typeface="Prata" pitchFamily="34" charset="-122"/>
                <a:cs typeface="Prata" pitchFamily="34" charset="-120"/>
              </a:rPr>
              <a:t>Staff Responsiveness Domain Top Box Score Percentage</a:t>
            </a:r>
            <a:endParaRPr lang="en-US" sz="1750" dirty="0"/>
          </a:p>
        </p:txBody>
      </p:sp>
      <p:sp>
        <p:nvSpPr>
          <p:cNvPr id="13" name="Text 9"/>
          <p:cNvSpPr/>
          <p:nvPr/>
        </p:nvSpPr>
        <p:spPr>
          <a:xfrm>
            <a:off x="5451277" y="2925247"/>
            <a:ext cx="3773448" cy="1160145"/>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CFCBBF"/>
                </a:solidFill>
                <a:latin typeface="Raleway" pitchFamily="34" charset="0"/>
                <a:ea typeface="Raleway" pitchFamily="34" charset="-122"/>
                <a:cs typeface="Raleway" pitchFamily="34" charset="-120"/>
              </a:rPr>
              <a:t>The average score for staff responsiveness in 2020 was </a:t>
            </a:r>
            <a:r>
              <a:rPr lang="en-US" sz="1400" b="1" dirty="0">
                <a:solidFill>
                  <a:srgbClr val="CFCBBF"/>
                </a:solidFill>
                <a:latin typeface="Raleway" pitchFamily="34" charset="0"/>
                <a:ea typeface="Raleway" pitchFamily="34" charset="-122"/>
                <a:cs typeface="Raleway" pitchFamily="34" charset="-120"/>
              </a:rPr>
              <a:t>65.4%</a:t>
            </a:r>
            <a:r>
              <a:rPr lang="en-US" sz="1400" dirty="0">
                <a:solidFill>
                  <a:srgbClr val="CFCBBF"/>
                </a:solidFill>
                <a:latin typeface="Raleway" pitchFamily="34" charset="0"/>
                <a:ea typeface="Raleway" pitchFamily="34" charset="-122"/>
                <a:cs typeface="Raleway" pitchFamily="34" charset="-120"/>
              </a:rPr>
              <a:t>, demonstrating strong patient satisfaction early on.</a:t>
            </a:r>
            <a:endParaRPr lang="en-US" sz="1400" dirty="0"/>
          </a:p>
        </p:txBody>
      </p:sp>
      <p:sp>
        <p:nvSpPr>
          <p:cNvPr id="14" name="Text 10"/>
          <p:cNvSpPr/>
          <p:nvPr/>
        </p:nvSpPr>
        <p:spPr>
          <a:xfrm>
            <a:off x="5451277" y="4148733"/>
            <a:ext cx="3773448" cy="1160145"/>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CFCBBF"/>
                </a:solidFill>
                <a:latin typeface="Raleway" pitchFamily="34" charset="0"/>
                <a:ea typeface="Raleway" pitchFamily="34" charset="-122"/>
                <a:cs typeface="Raleway" pitchFamily="34" charset="-120"/>
              </a:rPr>
              <a:t>However, this metric saw a decline to </a:t>
            </a:r>
            <a:r>
              <a:rPr lang="en-US" sz="1400" b="1" dirty="0">
                <a:solidFill>
                  <a:srgbClr val="CFCBBF"/>
                </a:solidFill>
                <a:latin typeface="Raleway" pitchFamily="34" charset="0"/>
                <a:ea typeface="Raleway" pitchFamily="34" charset="-122"/>
                <a:cs typeface="Raleway" pitchFamily="34" charset="-120"/>
              </a:rPr>
              <a:t>61.2% in 2022</a:t>
            </a:r>
            <a:r>
              <a:rPr lang="en-US" sz="1400" dirty="0">
                <a:solidFill>
                  <a:srgbClr val="CFCBBF"/>
                </a:solidFill>
                <a:latin typeface="Raleway" pitchFamily="34" charset="0"/>
                <a:ea typeface="Raleway" pitchFamily="34" charset="-122"/>
                <a:cs typeface="Raleway" pitchFamily="34" charset="-120"/>
              </a:rPr>
              <a:t>, suggesting a period of reduced patient perception of prompt assistance.</a:t>
            </a:r>
            <a:endParaRPr lang="en-US" sz="1400" dirty="0"/>
          </a:p>
        </p:txBody>
      </p:sp>
      <p:sp>
        <p:nvSpPr>
          <p:cNvPr id="15" name="Text 11"/>
          <p:cNvSpPr/>
          <p:nvPr/>
        </p:nvSpPr>
        <p:spPr>
          <a:xfrm>
            <a:off x="5451277" y="5372219"/>
            <a:ext cx="3773448" cy="2030254"/>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CFCBBF"/>
                </a:solidFill>
                <a:latin typeface="Raleway" pitchFamily="34" charset="0"/>
                <a:ea typeface="Raleway" pitchFamily="34" charset="-122"/>
                <a:cs typeface="Raleway" pitchFamily="34" charset="-120"/>
              </a:rPr>
              <a:t>Following targeted interventions, scores showed a positive recovery, improving to </a:t>
            </a:r>
            <a:r>
              <a:rPr lang="en-US" sz="1400" b="1" dirty="0">
                <a:solidFill>
                  <a:srgbClr val="CFCBBF"/>
                </a:solidFill>
                <a:latin typeface="Raleway" pitchFamily="34" charset="0"/>
                <a:ea typeface="Raleway" pitchFamily="34" charset="-122"/>
                <a:cs typeface="Raleway" pitchFamily="34" charset="-120"/>
              </a:rPr>
              <a:t>63.5% in 2023</a:t>
            </a:r>
            <a:r>
              <a:rPr lang="en-US" sz="1400" dirty="0">
                <a:solidFill>
                  <a:srgbClr val="CFCBBF"/>
                </a:solidFill>
                <a:latin typeface="Raleway" pitchFamily="34" charset="0"/>
                <a:ea typeface="Raleway" pitchFamily="34" charset="-122"/>
                <a:cs typeface="Raleway" pitchFamily="34" charset="-120"/>
              </a:rPr>
              <a:t> and reaching </a:t>
            </a:r>
            <a:r>
              <a:rPr lang="en-US" sz="1400" b="1" dirty="0">
                <a:solidFill>
                  <a:srgbClr val="CFCBBF"/>
                </a:solidFill>
                <a:latin typeface="Raleway" pitchFamily="34" charset="0"/>
                <a:ea typeface="Raleway" pitchFamily="34" charset="-122"/>
                <a:cs typeface="Raleway" pitchFamily="34" charset="-120"/>
              </a:rPr>
              <a:t>64.1% in 2024</a:t>
            </a:r>
            <a:r>
              <a:rPr lang="en-US" sz="1400" dirty="0">
                <a:solidFill>
                  <a:srgbClr val="CFCBBF"/>
                </a:solidFill>
                <a:latin typeface="Raleway" pitchFamily="34" charset="0"/>
                <a:ea typeface="Raleway" pitchFamily="34" charset="-122"/>
                <a:cs typeface="Raleway" pitchFamily="34" charset="-120"/>
              </a:rPr>
              <a:t>, indicating that efforts to enhance staff responsiveness are yielding results but require continued attention to reach previous benchmarks.</a:t>
            </a:r>
            <a:endParaRPr lang="en-US" sz="1400" dirty="0"/>
          </a:p>
        </p:txBody>
      </p:sp>
      <p:sp>
        <p:nvSpPr>
          <p:cNvPr id="16" name="Shape 12"/>
          <p:cNvSpPr/>
          <p:nvPr/>
        </p:nvSpPr>
        <p:spPr>
          <a:xfrm>
            <a:off x="9610011" y="2046208"/>
            <a:ext cx="4227314" cy="5560338"/>
          </a:xfrm>
          <a:prstGeom prst="roundRect">
            <a:avLst>
              <a:gd name="adj" fmla="val 643"/>
            </a:avLst>
          </a:prstGeom>
          <a:solidFill>
            <a:srgbClr val="1B1C1D"/>
          </a:solidFill>
          <a:ln w="22860">
            <a:solidFill>
              <a:srgbClr val="535455"/>
            </a:solidFill>
            <a:prstDash val="solid"/>
          </a:ln>
        </p:spPr>
      </p:sp>
      <p:pic>
        <p:nvPicPr>
          <p:cNvPr id="17" name="Image 2" descr="preencoded.png"/>
          <p:cNvPicPr>
            <a:picLocks noChangeAspect="1"/>
          </p:cNvPicPr>
          <p:nvPr/>
        </p:nvPicPr>
        <p:blipFill>
          <a:blip r:embed="rId3"/>
          <a:stretch>
            <a:fillRect/>
          </a:stretch>
        </p:blipFill>
        <p:spPr>
          <a:xfrm>
            <a:off x="9610011" y="2046208"/>
            <a:ext cx="45720" cy="5560338"/>
          </a:xfrm>
          <a:prstGeom prst="rect">
            <a:avLst/>
          </a:prstGeom>
        </p:spPr>
      </p:pic>
      <p:sp>
        <p:nvSpPr>
          <p:cNvPr id="18" name="Text 13"/>
          <p:cNvSpPr/>
          <p:nvPr/>
        </p:nvSpPr>
        <p:spPr>
          <a:xfrm>
            <a:off x="9859804" y="2250281"/>
            <a:ext cx="3773448" cy="566261"/>
          </a:xfrm>
          <a:prstGeom prst="rect">
            <a:avLst/>
          </a:prstGeom>
          <a:noFill/>
          <a:ln/>
        </p:spPr>
        <p:txBody>
          <a:bodyPr wrap="square" lIns="0" tIns="0" rIns="0" bIns="0" rtlCol="0" anchor="t"/>
          <a:lstStyle/>
          <a:p>
            <a:pPr marL="0" indent="0" algn="l">
              <a:lnSpc>
                <a:spcPts val="2200"/>
              </a:lnSpc>
              <a:buNone/>
            </a:pPr>
            <a:r>
              <a:rPr lang="en-US" sz="1750" dirty="0">
                <a:solidFill>
                  <a:srgbClr val="CFCBBF"/>
                </a:solidFill>
                <a:latin typeface="Prata" pitchFamily="34" charset="0"/>
                <a:ea typeface="Prata" pitchFamily="34" charset="-122"/>
                <a:cs typeface="Prata" pitchFamily="34" charset="-120"/>
              </a:rPr>
              <a:t>Average Unassisted Patient Fall Rate per 1000 Patient Days</a:t>
            </a:r>
            <a:endParaRPr lang="en-US" sz="1750" dirty="0"/>
          </a:p>
        </p:txBody>
      </p:sp>
      <p:sp>
        <p:nvSpPr>
          <p:cNvPr id="19" name="Text 14"/>
          <p:cNvSpPr/>
          <p:nvPr/>
        </p:nvSpPr>
        <p:spPr>
          <a:xfrm>
            <a:off x="9859804" y="2925247"/>
            <a:ext cx="3773448" cy="87010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CFCBBF"/>
                </a:solidFill>
                <a:latin typeface="Raleway" pitchFamily="34" charset="0"/>
                <a:ea typeface="Raleway" pitchFamily="34" charset="-122"/>
                <a:cs typeface="Raleway" pitchFamily="34" charset="-120"/>
              </a:rPr>
              <a:t>The average unassisted patient fall rate in 2020 was </a:t>
            </a:r>
            <a:r>
              <a:rPr lang="en-US" sz="1400" b="1" dirty="0">
                <a:solidFill>
                  <a:srgbClr val="CFCBBF"/>
                </a:solidFill>
                <a:latin typeface="Raleway" pitchFamily="34" charset="0"/>
                <a:ea typeface="Raleway" pitchFamily="34" charset="-122"/>
                <a:cs typeface="Raleway" pitchFamily="34" charset="-120"/>
              </a:rPr>
              <a:t>2.26 per 1000 patient days</a:t>
            </a:r>
            <a:r>
              <a:rPr lang="en-US" sz="1400" dirty="0">
                <a:solidFill>
                  <a:srgbClr val="CFCBBF"/>
                </a:solidFill>
                <a:latin typeface="Raleway" pitchFamily="34" charset="0"/>
                <a:ea typeface="Raleway" pitchFamily="34" charset="-122"/>
                <a:cs typeface="Raleway" pitchFamily="34" charset="-120"/>
              </a:rPr>
              <a:t>, reflecting initial safety performance.</a:t>
            </a:r>
            <a:endParaRPr lang="en-US" sz="1400" dirty="0"/>
          </a:p>
        </p:txBody>
      </p:sp>
      <p:sp>
        <p:nvSpPr>
          <p:cNvPr id="20" name="Text 15"/>
          <p:cNvSpPr/>
          <p:nvPr/>
        </p:nvSpPr>
        <p:spPr>
          <a:xfrm>
            <a:off x="9859804" y="3858697"/>
            <a:ext cx="3773448" cy="1160145"/>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CFCBBF"/>
                </a:solidFill>
                <a:latin typeface="Raleway" pitchFamily="34" charset="0"/>
                <a:ea typeface="Raleway" pitchFamily="34" charset="-122"/>
                <a:cs typeface="Raleway" pitchFamily="34" charset="-120"/>
              </a:rPr>
              <a:t>This rate saw an increase, averaging </a:t>
            </a:r>
            <a:r>
              <a:rPr lang="en-US" sz="1400" b="1" dirty="0">
                <a:solidFill>
                  <a:srgbClr val="CFCBBF"/>
                </a:solidFill>
                <a:latin typeface="Raleway" pitchFamily="34" charset="0"/>
                <a:ea typeface="Raleway" pitchFamily="34" charset="-122"/>
                <a:cs typeface="Raleway" pitchFamily="34" charset="-120"/>
              </a:rPr>
              <a:t>2.75 in 2022</a:t>
            </a:r>
            <a:r>
              <a:rPr lang="en-US" sz="1400" dirty="0">
                <a:solidFill>
                  <a:srgbClr val="CFCBBF"/>
                </a:solidFill>
                <a:latin typeface="Raleway" pitchFamily="34" charset="0"/>
                <a:ea typeface="Raleway" pitchFamily="34" charset="-122"/>
                <a:cs typeface="Raleway" pitchFamily="34" charset="-120"/>
              </a:rPr>
              <a:t> and peaking slightly at </a:t>
            </a:r>
            <a:r>
              <a:rPr lang="en-US" sz="1400" b="1" dirty="0">
                <a:solidFill>
                  <a:srgbClr val="CFCBBF"/>
                </a:solidFill>
                <a:latin typeface="Raleway" pitchFamily="34" charset="0"/>
                <a:ea typeface="Raleway" pitchFamily="34" charset="-122"/>
                <a:cs typeface="Raleway" pitchFamily="34" charset="-120"/>
              </a:rPr>
              <a:t>2.82 in 2023</a:t>
            </a:r>
            <a:r>
              <a:rPr lang="en-US" sz="1400" dirty="0">
                <a:solidFill>
                  <a:srgbClr val="CFCBBF"/>
                </a:solidFill>
                <a:latin typeface="Raleway" pitchFamily="34" charset="0"/>
                <a:ea typeface="Raleway" pitchFamily="34" charset="-122"/>
                <a:cs typeface="Raleway" pitchFamily="34" charset="-120"/>
              </a:rPr>
              <a:t>, which may correlate with increased occupancy or other operational changes.</a:t>
            </a:r>
            <a:endParaRPr lang="en-US" sz="1400" dirty="0"/>
          </a:p>
        </p:txBody>
      </p:sp>
      <p:sp>
        <p:nvSpPr>
          <p:cNvPr id="21" name="Text 16"/>
          <p:cNvSpPr/>
          <p:nvPr/>
        </p:nvSpPr>
        <p:spPr>
          <a:xfrm>
            <a:off x="9859804" y="5082183"/>
            <a:ext cx="3773448" cy="1450181"/>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CFCBBF"/>
                </a:solidFill>
                <a:latin typeface="Raleway" pitchFamily="34" charset="0"/>
                <a:ea typeface="Raleway" pitchFamily="34" charset="-122"/>
                <a:cs typeface="Raleway" pitchFamily="34" charset="-120"/>
              </a:rPr>
              <a:t>Encouragingly, the rate decreased to an average of </a:t>
            </a:r>
            <a:r>
              <a:rPr lang="en-US" sz="1400" b="1" dirty="0">
                <a:solidFill>
                  <a:srgbClr val="CFCBBF"/>
                </a:solidFill>
                <a:latin typeface="Raleway" pitchFamily="34" charset="0"/>
                <a:ea typeface="Raleway" pitchFamily="34" charset="-122"/>
                <a:cs typeface="Raleway" pitchFamily="34" charset="-120"/>
              </a:rPr>
              <a:t>2.60 in 2024</a:t>
            </a:r>
            <a:r>
              <a:rPr lang="en-US" sz="1400" dirty="0">
                <a:solidFill>
                  <a:srgbClr val="CFCBBF"/>
                </a:solidFill>
                <a:latin typeface="Raleway" pitchFamily="34" charset="0"/>
                <a:ea typeface="Raleway" pitchFamily="34" charset="-122"/>
                <a:cs typeface="Raleway" pitchFamily="34" charset="-120"/>
              </a:rPr>
              <a:t>, suggesting that recent safety initiatives have begun to mitigate fall risks, though further prevention efforts are warranted.</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234990" y="280551"/>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Time in Range</a:t>
            </a:r>
            <a:endParaRPr lang="en-US" sz="4450" dirty="0"/>
          </a:p>
        </p:txBody>
      </p:sp>
      <p:pic>
        <p:nvPicPr>
          <p:cNvPr id="4" name="Picture 3">
            <a:extLst>
              <a:ext uri="{FF2B5EF4-FFF2-40B4-BE49-F238E27FC236}">
                <a16:creationId xmlns:a16="http://schemas.microsoft.com/office/drawing/2014/main" id="{825B474B-3DB2-EE19-ED5E-ECB755E57F23}"/>
              </a:ext>
            </a:extLst>
          </p:cNvPr>
          <p:cNvPicPr>
            <a:picLocks noChangeAspect="1"/>
          </p:cNvPicPr>
          <p:nvPr/>
        </p:nvPicPr>
        <p:blipFill>
          <a:blip r:embed="rId3"/>
          <a:stretch>
            <a:fillRect/>
          </a:stretch>
        </p:blipFill>
        <p:spPr>
          <a:xfrm>
            <a:off x="742950" y="1201418"/>
            <a:ext cx="13049250" cy="639953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67001"/>
            <a:ext cx="5912287" cy="602456"/>
          </a:xfrm>
          <a:prstGeom prst="rect">
            <a:avLst/>
          </a:prstGeom>
          <a:noFill/>
          <a:ln/>
        </p:spPr>
        <p:txBody>
          <a:bodyPr wrap="none" lIns="0" tIns="0" rIns="0" bIns="0" rtlCol="0" anchor="t"/>
          <a:lstStyle/>
          <a:p>
            <a:pPr marL="0" indent="0" algn="l">
              <a:lnSpc>
                <a:spcPts val="4700"/>
              </a:lnSpc>
              <a:buNone/>
            </a:pPr>
            <a:r>
              <a:rPr lang="en-US" sz="3750" dirty="0">
                <a:solidFill>
                  <a:srgbClr val="F2E782"/>
                </a:solidFill>
                <a:latin typeface="Prata" pitchFamily="34" charset="0"/>
                <a:ea typeface="Prata" pitchFamily="34" charset="-122"/>
                <a:cs typeface="Prata" pitchFamily="34" charset="-120"/>
              </a:rPr>
              <a:t>Co-relation between KPIs</a:t>
            </a:r>
            <a:endParaRPr lang="en-US" sz="3750" dirty="0"/>
          </a:p>
        </p:txBody>
      </p:sp>
      <p:sp>
        <p:nvSpPr>
          <p:cNvPr id="3" name="Text 1"/>
          <p:cNvSpPr/>
          <p:nvPr/>
        </p:nvSpPr>
        <p:spPr>
          <a:xfrm>
            <a:off x="793790" y="1754981"/>
            <a:ext cx="13042821" cy="616744"/>
          </a:xfrm>
          <a:prstGeom prst="rect">
            <a:avLst/>
          </a:prstGeom>
          <a:noFill/>
          <a:ln/>
        </p:spPr>
        <p:txBody>
          <a:bodyPr wrap="square" lIns="0" tIns="0" rIns="0" bIns="0" rtlCol="0" anchor="t"/>
          <a:lstStyle/>
          <a:p>
            <a:pPr marL="0" indent="0" algn="l">
              <a:lnSpc>
                <a:spcPts val="2400"/>
              </a:lnSpc>
              <a:buNone/>
            </a:pPr>
            <a:r>
              <a:rPr lang="en-US" sz="1500" dirty="0">
                <a:solidFill>
                  <a:srgbClr val="CFCBBF"/>
                </a:solidFill>
                <a:latin typeface="Raleway" pitchFamily="34" charset="0"/>
                <a:ea typeface="Raleway" pitchFamily="34" charset="-122"/>
                <a:cs typeface="Raleway" pitchFamily="34" charset="-120"/>
              </a:rPr>
              <a:t>Understanding the relationships between key performance indicators is crucial for identifying areas of impact and optimizing hospital operations. The correlation coefficients reveal how changes in one metric tend to coincide with changes in another.</a:t>
            </a:r>
            <a:endParaRPr lang="en-US" sz="1500" dirty="0"/>
          </a:p>
        </p:txBody>
      </p:sp>
      <p:pic>
        <p:nvPicPr>
          <p:cNvPr id="4" name="Image 0" descr="preencoded.png"/>
          <p:cNvPicPr>
            <a:picLocks noChangeAspect="1"/>
          </p:cNvPicPr>
          <p:nvPr/>
        </p:nvPicPr>
        <p:blipFill>
          <a:blip r:embed="rId3"/>
          <a:stretch>
            <a:fillRect/>
          </a:stretch>
        </p:blipFill>
        <p:spPr>
          <a:xfrm>
            <a:off x="793790" y="2588538"/>
            <a:ext cx="963930" cy="1727478"/>
          </a:xfrm>
          <a:prstGeom prst="rect">
            <a:avLst/>
          </a:prstGeom>
        </p:spPr>
      </p:pic>
      <p:sp>
        <p:nvSpPr>
          <p:cNvPr id="5" name="Text 2"/>
          <p:cNvSpPr/>
          <p:nvPr/>
        </p:nvSpPr>
        <p:spPr>
          <a:xfrm>
            <a:off x="1950482" y="2781300"/>
            <a:ext cx="4077414" cy="301228"/>
          </a:xfrm>
          <a:prstGeom prst="rect">
            <a:avLst/>
          </a:prstGeom>
          <a:noFill/>
          <a:ln/>
        </p:spPr>
        <p:txBody>
          <a:bodyPr wrap="none" lIns="0" tIns="0" rIns="0" bIns="0" rtlCol="0" anchor="t"/>
          <a:lstStyle/>
          <a:p>
            <a:pPr marL="0" indent="0" algn="l">
              <a:lnSpc>
                <a:spcPts val="2350"/>
              </a:lnSpc>
              <a:buNone/>
            </a:pPr>
            <a:r>
              <a:rPr lang="en-US" sz="1850" dirty="0">
                <a:solidFill>
                  <a:srgbClr val="CFCBBF"/>
                </a:solidFill>
                <a:latin typeface="Prata" pitchFamily="34" charset="0"/>
                <a:ea typeface="Prata" pitchFamily="34" charset="-122"/>
                <a:cs typeface="Prata" pitchFamily="34" charset="-120"/>
              </a:rPr>
              <a:t>Occupancy Rate &amp; Unassisted Falls</a:t>
            </a:r>
            <a:endParaRPr lang="en-US" sz="1850" dirty="0"/>
          </a:p>
        </p:txBody>
      </p:sp>
      <p:sp>
        <p:nvSpPr>
          <p:cNvPr id="6" name="Text 3"/>
          <p:cNvSpPr/>
          <p:nvPr/>
        </p:nvSpPr>
        <p:spPr>
          <a:xfrm>
            <a:off x="1950482" y="3198138"/>
            <a:ext cx="11886128" cy="925116"/>
          </a:xfrm>
          <a:prstGeom prst="rect">
            <a:avLst/>
          </a:prstGeom>
          <a:noFill/>
          <a:ln/>
        </p:spPr>
        <p:txBody>
          <a:bodyPr wrap="square" lIns="0" tIns="0" rIns="0" bIns="0" rtlCol="0" anchor="t"/>
          <a:lstStyle/>
          <a:p>
            <a:pPr marL="0" indent="0" algn="l">
              <a:lnSpc>
                <a:spcPts val="2400"/>
              </a:lnSpc>
              <a:buNone/>
            </a:pPr>
            <a:r>
              <a:rPr lang="en-US" sz="1500" dirty="0">
                <a:solidFill>
                  <a:srgbClr val="CFCBBF"/>
                </a:solidFill>
                <a:latin typeface="Raleway" pitchFamily="34" charset="0"/>
                <a:ea typeface="Raleway" pitchFamily="34" charset="-122"/>
                <a:cs typeface="Raleway" pitchFamily="34" charset="-120"/>
              </a:rPr>
              <a:t>A notable </a:t>
            </a:r>
            <a:r>
              <a:rPr lang="en-US" sz="1500" dirty="0">
                <a:solidFill>
                  <a:srgbClr val="000000"/>
                </a:solidFill>
                <a:highlight>
                  <a:srgbClr val="AEE4BD"/>
                </a:highlight>
                <a:latin typeface="Raleway" pitchFamily="34" charset="0"/>
                <a:ea typeface="Raleway" pitchFamily="34" charset="-122"/>
                <a:cs typeface="Raleway" pitchFamily="34" charset="-120"/>
              </a:rPr>
              <a:t>positive correlation of 0.70</a:t>
            </a:r>
            <a:r>
              <a:rPr lang="en-US" sz="1500" dirty="0">
                <a:solidFill>
                  <a:srgbClr val="CFCBBF"/>
                </a:solidFill>
                <a:latin typeface="Raleway" pitchFamily="34" charset="0"/>
                <a:ea typeface="Raleway" pitchFamily="34" charset="-122"/>
                <a:cs typeface="Raleway" pitchFamily="34" charset="-120"/>
              </a:rPr>
              <a:t> suggests that as the average licensed bed occupancy rate increases, there is a tendency for unassisted patient fall rates to also rise. This indicates that higher patient volumes may stretch resources, potentially affecting patient safety.</a:t>
            </a:r>
            <a:endParaRPr lang="en-US" sz="1500" dirty="0"/>
          </a:p>
        </p:txBody>
      </p:sp>
      <p:pic>
        <p:nvPicPr>
          <p:cNvPr id="7" name="Image 1" descr="preencoded.png"/>
          <p:cNvPicPr>
            <a:picLocks noChangeAspect="1"/>
          </p:cNvPicPr>
          <p:nvPr/>
        </p:nvPicPr>
        <p:blipFill>
          <a:blip r:embed="rId4"/>
          <a:stretch>
            <a:fillRect/>
          </a:stretch>
        </p:blipFill>
        <p:spPr>
          <a:xfrm>
            <a:off x="793790" y="4316016"/>
            <a:ext cx="963930" cy="1419106"/>
          </a:xfrm>
          <a:prstGeom prst="rect">
            <a:avLst/>
          </a:prstGeom>
        </p:spPr>
      </p:pic>
      <p:sp>
        <p:nvSpPr>
          <p:cNvPr id="8" name="Text 4"/>
          <p:cNvSpPr/>
          <p:nvPr/>
        </p:nvSpPr>
        <p:spPr>
          <a:xfrm>
            <a:off x="1950482" y="4508778"/>
            <a:ext cx="4661178" cy="301228"/>
          </a:xfrm>
          <a:prstGeom prst="rect">
            <a:avLst/>
          </a:prstGeom>
          <a:noFill/>
          <a:ln/>
        </p:spPr>
        <p:txBody>
          <a:bodyPr wrap="none" lIns="0" tIns="0" rIns="0" bIns="0" rtlCol="0" anchor="t"/>
          <a:lstStyle/>
          <a:p>
            <a:pPr marL="0" indent="0" algn="l">
              <a:lnSpc>
                <a:spcPts val="2350"/>
              </a:lnSpc>
              <a:buNone/>
            </a:pPr>
            <a:r>
              <a:rPr lang="en-US" sz="1850" dirty="0">
                <a:solidFill>
                  <a:srgbClr val="CFCBBF"/>
                </a:solidFill>
                <a:latin typeface="Prata" pitchFamily="34" charset="0"/>
                <a:ea typeface="Prata" pitchFamily="34" charset="-122"/>
                <a:cs typeface="Prata" pitchFamily="34" charset="-120"/>
              </a:rPr>
              <a:t>Occupancy Rate &amp; Staff Responsiveness</a:t>
            </a:r>
            <a:endParaRPr lang="en-US" sz="1850" dirty="0"/>
          </a:p>
        </p:txBody>
      </p:sp>
      <p:sp>
        <p:nvSpPr>
          <p:cNvPr id="9" name="Text 5"/>
          <p:cNvSpPr/>
          <p:nvPr/>
        </p:nvSpPr>
        <p:spPr>
          <a:xfrm>
            <a:off x="1950482" y="4925616"/>
            <a:ext cx="11886128" cy="616744"/>
          </a:xfrm>
          <a:prstGeom prst="rect">
            <a:avLst/>
          </a:prstGeom>
          <a:noFill/>
          <a:ln/>
        </p:spPr>
        <p:txBody>
          <a:bodyPr wrap="square" lIns="0" tIns="0" rIns="0" bIns="0" rtlCol="0" anchor="t"/>
          <a:lstStyle/>
          <a:p>
            <a:pPr marL="0" indent="0" algn="l">
              <a:lnSpc>
                <a:spcPts val="2400"/>
              </a:lnSpc>
              <a:buNone/>
            </a:pPr>
            <a:r>
              <a:rPr lang="en-US" sz="1500" dirty="0">
                <a:solidFill>
                  <a:srgbClr val="CFCBBF"/>
                </a:solidFill>
                <a:latin typeface="Raleway" pitchFamily="34" charset="0"/>
                <a:ea typeface="Raleway" pitchFamily="34" charset="-122"/>
                <a:cs typeface="Raleway" pitchFamily="34" charset="-120"/>
              </a:rPr>
              <a:t>A </a:t>
            </a:r>
            <a:r>
              <a:rPr lang="en-US" sz="1500" dirty="0">
                <a:solidFill>
                  <a:srgbClr val="000000"/>
                </a:solidFill>
                <a:highlight>
                  <a:srgbClr val="FAA1A1"/>
                </a:highlight>
                <a:latin typeface="Raleway" pitchFamily="34" charset="0"/>
                <a:ea typeface="Raleway" pitchFamily="34" charset="-122"/>
                <a:cs typeface="Raleway" pitchFamily="34" charset="-120"/>
              </a:rPr>
              <a:t>negative correlation of -0.37</a:t>
            </a:r>
            <a:r>
              <a:rPr lang="en-US" sz="1500" dirty="0">
                <a:solidFill>
                  <a:srgbClr val="CFCBBF"/>
                </a:solidFill>
                <a:latin typeface="Raleway" pitchFamily="34" charset="0"/>
                <a:ea typeface="Raleway" pitchFamily="34" charset="-122"/>
                <a:cs typeface="Raleway" pitchFamily="34" charset="-120"/>
              </a:rPr>
              <a:t> implies that as bed occupancy increases, staff responsiveness tends to slightly decrease. This weaker inverse relationship might suggest that higher patient loads can marginally impact the perceived promptness of staff assistance.</a:t>
            </a:r>
            <a:endParaRPr lang="en-US" sz="1500" dirty="0"/>
          </a:p>
        </p:txBody>
      </p:sp>
      <p:pic>
        <p:nvPicPr>
          <p:cNvPr id="10" name="Image 2" descr="preencoded.png"/>
          <p:cNvPicPr>
            <a:picLocks noChangeAspect="1"/>
          </p:cNvPicPr>
          <p:nvPr/>
        </p:nvPicPr>
        <p:blipFill>
          <a:blip r:embed="rId5"/>
          <a:stretch>
            <a:fillRect/>
          </a:stretch>
        </p:blipFill>
        <p:spPr>
          <a:xfrm>
            <a:off x="793790" y="5735122"/>
            <a:ext cx="963930" cy="1727478"/>
          </a:xfrm>
          <a:prstGeom prst="rect">
            <a:avLst/>
          </a:prstGeom>
        </p:spPr>
      </p:pic>
      <p:sp>
        <p:nvSpPr>
          <p:cNvPr id="11" name="Text 6"/>
          <p:cNvSpPr/>
          <p:nvPr/>
        </p:nvSpPr>
        <p:spPr>
          <a:xfrm>
            <a:off x="1950482" y="5927884"/>
            <a:ext cx="4607957" cy="301228"/>
          </a:xfrm>
          <a:prstGeom prst="rect">
            <a:avLst/>
          </a:prstGeom>
          <a:noFill/>
          <a:ln/>
        </p:spPr>
        <p:txBody>
          <a:bodyPr wrap="none" lIns="0" tIns="0" rIns="0" bIns="0" rtlCol="0" anchor="t"/>
          <a:lstStyle/>
          <a:p>
            <a:pPr marL="0" indent="0" algn="l">
              <a:lnSpc>
                <a:spcPts val="2350"/>
              </a:lnSpc>
              <a:buNone/>
            </a:pPr>
            <a:r>
              <a:rPr lang="en-US" sz="1850" dirty="0">
                <a:solidFill>
                  <a:srgbClr val="CFCBBF"/>
                </a:solidFill>
                <a:latin typeface="Prata" pitchFamily="34" charset="0"/>
                <a:ea typeface="Prata" pitchFamily="34" charset="-122"/>
                <a:cs typeface="Prata" pitchFamily="34" charset="-120"/>
              </a:rPr>
              <a:t>Unassisted Falls &amp; Staff Responsiveness</a:t>
            </a:r>
            <a:endParaRPr lang="en-US" sz="1850" dirty="0"/>
          </a:p>
        </p:txBody>
      </p:sp>
      <p:sp>
        <p:nvSpPr>
          <p:cNvPr id="12" name="Text 7"/>
          <p:cNvSpPr/>
          <p:nvPr/>
        </p:nvSpPr>
        <p:spPr>
          <a:xfrm>
            <a:off x="1950482" y="6344722"/>
            <a:ext cx="11886128" cy="925116"/>
          </a:xfrm>
          <a:prstGeom prst="rect">
            <a:avLst/>
          </a:prstGeom>
          <a:noFill/>
          <a:ln/>
        </p:spPr>
        <p:txBody>
          <a:bodyPr wrap="square" lIns="0" tIns="0" rIns="0" bIns="0" rtlCol="0" anchor="t"/>
          <a:lstStyle/>
          <a:p>
            <a:pPr marL="0" indent="0" algn="l">
              <a:lnSpc>
                <a:spcPts val="2400"/>
              </a:lnSpc>
              <a:buNone/>
            </a:pPr>
            <a:r>
              <a:rPr lang="en-US" sz="1500" dirty="0">
                <a:solidFill>
                  <a:srgbClr val="CFCBBF"/>
                </a:solidFill>
                <a:latin typeface="Raleway" pitchFamily="34" charset="0"/>
                <a:ea typeface="Raleway" pitchFamily="34" charset="-122"/>
                <a:cs typeface="Raleway" pitchFamily="34" charset="-120"/>
              </a:rPr>
              <a:t>A strong </a:t>
            </a:r>
            <a:r>
              <a:rPr lang="en-US" sz="1500" dirty="0">
                <a:solidFill>
                  <a:srgbClr val="000000"/>
                </a:solidFill>
                <a:highlight>
                  <a:srgbClr val="FAA1A1"/>
                </a:highlight>
                <a:latin typeface="Raleway" pitchFamily="34" charset="0"/>
                <a:ea typeface="Raleway" pitchFamily="34" charset="-122"/>
                <a:cs typeface="Raleway" pitchFamily="34" charset="-120"/>
              </a:rPr>
              <a:t>negative correlation of -0.79</a:t>
            </a:r>
            <a:r>
              <a:rPr lang="en-US" sz="1500" dirty="0">
                <a:solidFill>
                  <a:srgbClr val="CFCBBF"/>
                </a:solidFill>
                <a:latin typeface="Raleway" pitchFamily="34" charset="0"/>
                <a:ea typeface="Raleway" pitchFamily="34" charset="-122"/>
                <a:cs typeface="Raleway" pitchFamily="34" charset="-120"/>
              </a:rPr>
              <a:t> highlights a significant inverse relationship. When staff responsiveness scores are lower, the rate of unassisted patient falls tends to be higher. This strongly suggests that prompt staff attention is a critical factor in preventing patient falls.</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3760351"/>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Dashboard</a:t>
            </a:r>
            <a:endParaRPr lang="en-US" sz="4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3933349"/>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6" name="Picture 5">
            <a:extLst>
              <a:ext uri="{FF2B5EF4-FFF2-40B4-BE49-F238E27FC236}">
                <a16:creationId xmlns:a16="http://schemas.microsoft.com/office/drawing/2014/main" id="{51F42C8E-CCDF-8102-8A45-3305D8C39451}"/>
              </a:ext>
            </a:extLst>
          </p:cNvPr>
          <p:cNvPicPr>
            <a:picLocks noChangeAspect="1"/>
          </p:cNvPicPr>
          <p:nvPr/>
        </p:nvPicPr>
        <p:blipFill>
          <a:blip r:embed="rId3"/>
          <a:stretch>
            <a:fillRect/>
          </a:stretch>
        </p:blipFill>
        <p:spPr>
          <a:xfrm>
            <a:off x="646743" y="1625600"/>
            <a:ext cx="13189867" cy="6160875"/>
          </a:xfrm>
          <a:prstGeom prst="rect">
            <a:avLst/>
          </a:prstGeom>
          <a:effectLst>
            <a:softEdge rad="12700"/>
          </a:effectLst>
        </p:spPr>
      </p:pic>
      <p:sp>
        <p:nvSpPr>
          <p:cNvPr id="7" name="TextBox 6">
            <a:extLst>
              <a:ext uri="{FF2B5EF4-FFF2-40B4-BE49-F238E27FC236}">
                <a16:creationId xmlns:a16="http://schemas.microsoft.com/office/drawing/2014/main" id="{05001DF0-51B2-E9A6-D824-6B3B40C940BA}"/>
              </a:ext>
            </a:extLst>
          </p:cNvPr>
          <p:cNvSpPr txBox="1"/>
          <p:nvPr/>
        </p:nvSpPr>
        <p:spPr>
          <a:xfrm>
            <a:off x="516468" y="604100"/>
            <a:ext cx="7687732" cy="777136"/>
          </a:xfrm>
          <a:prstGeom prst="rect">
            <a:avLst/>
          </a:prstGeom>
          <a:noFill/>
        </p:spPr>
        <p:txBody>
          <a:bodyPr wrap="square" rtlCol="0">
            <a:spAutoFit/>
          </a:bodyPr>
          <a:lstStyle/>
          <a:p>
            <a:r>
              <a:rPr lang="en-IN" sz="4450" dirty="0">
                <a:solidFill>
                  <a:srgbClr val="FFFF00"/>
                </a:solidFill>
                <a:latin typeface="Prata" panose="020B0604020202020204" charset="0"/>
              </a:rPr>
              <a:t>Dataset</a:t>
            </a:r>
            <a:r>
              <a:rPr lang="en-IN" sz="3200" dirty="0">
                <a:solidFill>
                  <a:srgbClr val="FFFF00"/>
                </a:solidFill>
              </a:rPr>
              <a:t> </a:t>
            </a:r>
            <a:r>
              <a:rPr lang="en-IN" sz="4450" dirty="0">
                <a:solidFill>
                  <a:srgbClr val="FFFF00"/>
                </a:solidFill>
                <a:latin typeface="Prata" panose="020B0604020202020204" charset="0"/>
              </a:rPr>
              <a:t>power BI Report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3760351"/>
            <a:ext cx="5670590" cy="708779"/>
          </a:xfrm>
          <a:prstGeom prst="rect">
            <a:avLst/>
          </a:prstGeom>
          <a:noFill/>
          <a:ln/>
        </p:spPr>
        <p:txBody>
          <a:bodyPr wrap="none" lIns="0" tIns="0" rIns="0" bIns="0" rtlCol="0" anchor="t"/>
          <a:lstStyle/>
          <a:p>
            <a:pPr marL="0" indent="0" algn="l">
              <a:lnSpc>
                <a:spcPts val="5550"/>
              </a:lnSpc>
              <a:buNone/>
            </a:pPr>
            <a:endParaRPr lang="en-US" sz="4450" dirty="0"/>
          </a:p>
        </p:txBody>
      </p:sp>
      <p:pic>
        <p:nvPicPr>
          <p:cNvPr id="4" name="Picture 3">
            <a:extLst>
              <a:ext uri="{FF2B5EF4-FFF2-40B4-BE49-F238E27FC236}">
                <a16:creationId xmlns:a16="http://schemas.microsoft.com/office/drawing/2014/main" id="{14553F6F-4568-BE36-6FA6-E0DC463DFCCD}"/>
              </a:ext>
            </a:extLst>
          </p:cNvPr>
          <p:cNvPicPr>
            <a:picLocks noChangeAspect="1"/>
          </p:cNvPicPr>
          <p:nvPr/>
        </p:nvPicPr>
        <p:blipFill>
          <a:blip r:embed="rId3"/>
          <a:stretch>
            <a:fillRect/>
          </a:stretch>
        </p:blipFill>
        <p:spPr>
          <a:xfrm>
            <a:off x="0" y="0"/>
            <a:ext cx="146304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85324" y="538996"/>
            <a:ext cx="3622000" cy="397788"/>
          </a:xfrm>
          <a:prstGeom prst="rect">
            <a:avLst/>
          </a:prstGeom>
          <a:noFill/>
          <a:ln/>
        </p:spPr>
        <p:txBody>
          <a:bodyPr wrap="none" lIns="0" tIns="0" rIns="0" bIns="0" rtlCol="0" anchor="t"/>
          <a:lstStyle/>
          <a:p>
            <a:pPr marL="0" indent="0" algn="l">
              <a:lnSpc>
                <a:spcPts val="3100"/>
              </a:lnSpc>
              <a:buNone/>
            </a:pPr>
            <a:r>
              <a:rPr lang="en-US" sz="2500" dirty="0">
                <a:solidFill>
                  <a:srgbClr val="F2E782"/>
                </a:solidFill>
                <a:latin typeface="Prata" pitchFamily="34" charset="0"/>
                <a:ea typeface="Prata" pitchFamily="34" charset="-122"/>
                <a:cs typeface="Prata" pitchFamily="34" charset="-120"/>
              </a:rPr>
              <a:t>Summary of the Project</a:t>
            </a:r>
            <a:endParaRPr lang="en-US" sz="2500" dirty="0"/>
          </a:p>
        </p:txBody>
      </p:sp>
      <p:sp>
        <p:nvSpPr>
          <p:cNvPr id="3" name="Text 1"/>
          <p:cNvSpPr/>
          <p:nvPr/>
        </p:nvSpPr>
        <p:spPr>
          <a:xfrm>
            <a:off x="685324" y="1127641"/>
            <a:ext cx="13259753" cy="716161"/>
          </a:xfrm>
          <a:prstGeom prst="rect">
            <a:avLst/>
          </a:prstGeom>
          <a:noFill/>
          <a:ln/>
        </p:spPr>
        <p:txBody>
          <a:bodyPr wrap="square" lIns="0" tIns="0" rIns="0" bIns="0" rtlCol="0" anchor="t"/>
          <a:lstStyle/>
          <a:p>
            <a:pPr marL="0" indent="0" algn="l">
              <a:lnSpc>
                <a:spcPts val="1850"/>
              </a:lnSpc>
              <a:buNone/>
            </a:pPr>
            <a:r>
              <a:rPr lang="en-US" sz="1500" b="1" u="sng" dirty="0">
                <a:solidFill>
                  <a:srgbClr val="F2E782"/>
                </a:solidFill>
                <a:latin typeface="Prata" pitchFamily="34" charset="0"/>
                <a:ea typeface="Prata" pitchFamily="34" charset="-122"/>
                <a:cs typeface="Prata" pitchFamily="34" charset="-120"/>
              </a:rPr>
              <a:t>Project Objective:</a:t>
            </a:r>
            <a:r>
              <a:rPr lang="en-US" sz="1500" dirty="0">
                <a:solidFill>
                  <a:srgbClr val="F2E782"/>
                </a:solidFill>
                <a:latin typeface="Prata" pitchFamily="34" charset="0"/>
                <a:ea typeface="Prata" pitchFamily="34" charset="-122"/>
                <a:cs typeface="Prata" pitchFamily="34" charset="-120"/>
              </a:rPr>
              <a:t> This project comprehensively analyzed key performance indicators at Lowell General Hospital from 2020-2024 to identify critical trends and interdependencies affecting quality of care and operational efficiency. The analysis focused on three core metrics to provide actionable insights for continuous improvement.</a:t>
            </a:r>
            <a:endParaRPr lang="en-US" sz="1500" dirty="0"/>
          </a:p>
        </p:txBody>
      </p:sp>
      <p:sp>
        <p:nvSpPr>
          <p:cNvPr id="4" name="Text 2"/>
          <p:cNvSpPr/>
          <p:nvPr/>
        </p:nvSpPr>
        <p:spPr>
          <a:xfrm>
            <a:off x="685324" y="2034659"/>
            <a:ext cx="13259753" cy="203597"/>
          </a:xfrm>
          <a:prstGeom prst="rect">
            <a:avLst/>
          </a:prstGeom>
          <a:noFill/>
          <a:ln/>
        </p:spPr>
        <p:txBody>
          <a:bodyPr wrap="none" lIns="0" tIns="0" rIns="0" bIns="0" rtlCol="0" anchor="t"/>
          <a:lstStyle/>
          <a:p>
            <a:pPr marL="0" indent="0" algn="l">
              <a:lnSpc>
                <a:spcPts val="1600"/>
              </a:lnSpc>
              <a:buNone/>
            </a:pPr>
            <a:r>
              <a:rPr lang="en-US" sz="1000" b="1" u="sng" dirty="0">
                <a:solidFill>
                  <a:srgbClr val="CFCBBF"/>
                </a:solidFill>
                <a:latin typeface="Raleway" pitchFamily="34" charset="0"/>
                <a:ea typeface="Raleway" pitchFamily="34" charset="-122"/>
                <a:cs typeface="Raleway" pitchFamily="34" charset="-120"/>
              </a:rPr>
              <a:t>Key Findings:</a:t>
            </a:r>
            <a:endParaRPr lang="en-US" sz="1000" dirty="0"/>
          </a:p>
        </p:txBody>
      </p:sp>
      <p:sp>
        <p:nvSpPr>
          <p:cNvPr id="5" name="Text 3"/>
          <p:cNvSpPr/>
          <p:nvPr/>
        </p:nvSpPr>
        <p:spPr>
          <a:xfrm>
            <a:off x="685324" y="2381369"/>
            <a:ext cx="13259753" cy="407194"/>
          </a:xfrm>
          <a:prstGeom prst="rect">
            <a:avLst/>
          </a:prstGeom>
          <a:noFill/>
          <a:ln/>
        </p:spPr>
        <p:txBody>
          <a:bodyPr wrap="square" lIns="0" tIns="0" rIns="0" bIns="0" rtlCol="0" anchor="t"/>
          <a:lstStyle/>
          <a:p>
            <a:pPr marL="342900" indent="-342900" algn="l">
              <a:lnSpc>
                <a:spcPts val="1600"/>
              </a:lnSpc>
              <a:buSzPct val="100000"/>
              <a:buChar char="•"/>
            </a:pPr>
            <a:r>
              <a:rPr lang="en-US" sz="1000" b="1" dirty="0">
                <a:solidFill>
                  <a:srgbClr val="CFCBBF"/>
                </a:solidFill>
                <a:latin typeface="Raleway" pitchFamily="34" charset="0"/>
                <a:ea typeface="Raleway" pitchFamily="34" charset="-122"/>
                <a:cs typeface="Raleway" pitchFamily="34" charset="-120"/>
              </a:rPr>
              <a:t>Average Bed Occupancy Rate:</a:t>
            </a:r>
            <a:r>
              <a:rPr lang="en-US" sz="1000" dirty="0">
                <a:solidFill>
                  <a:srgbClr val="CFCBBF"/>
                </a:solidFill>
                <a:latin typeface="Raleway" pitchFamily="34" charset="0"/>
                <a:ea typeface="Raleway" pitchFamily="34" charset="-122"/>
                <a:cs typeface="Raleway" pitchFamily="34" charset="-120"/>
              </a:rPr>
              <a:t> The hospital consistently operated at high capacity, with occupancy rates rising from 94.5% in 2020 to peak at 97.5% in 2023, stabilizing around 97.0% in 2024. This sustained high utilization underscores the need for optimized resource management.</a:t>
            </a:r>
            <a:endParaRPr lang="en-US" sz="1000" dirty="0"/>
          </a:p>
        </p:txBody>
      </p:sp>
      <p:sp>
        <p:nvSpPr>
          <p:cNvPr id="6" name="Text 4"/>
          <p:cNvSpPr/>
          <p:nvPr/>
        </p:nvSpPr>
        <p:spPr>
          <a:xfrm>
            <a:off x="685324" y="2833092"/>
            <a:ext cx="13259753" cy="407194"/>
          </a:xfrm>
          <a:prstGeom prst="rect">
            <a:avLst/>
          </a:prstGeom>
          <a:noFill/>
          <a:ln/>
        </p:spPr>
        <p:txBody>
          <a:bodyPr wrap="square" lIns="0" tIns="0" rIns="0" bIns="0" rtlCol="0" anchor="t"/>
          <a:lstStyle/>
          <a:p>
            <a:pPr marL="342900" indent="-342900" algn="l">
              <a:lnSpc>
                <a:spcPts val="1600"/>
              </a:lnSpc>
              <a:buSzPct val="100000"/>
              <a:buChar char="•"/>
            </a:pPr>
            <a:r>
              <a:rPr lang="en-US" sz="1000" b="1" dirty="0">
                <a:solidFill>
                  <a:srgbClr val="CFCBBF"/>
                </a:solidFill>
                <a:latin typeface="Raleway" pitchFamily="34" charset="0"/>
                <a:ea typeface="Raleway" pitchFamily="34" charset="-122"/>
                <a:cs typeface="Raleway" pitchFamily="34" charset="-120"/>
              </a:rPr>
              <a:t>Staff Responsiveness Domain Top Box Score:</a:t>
            </a:r>
            <a:r>
              <a:rPr lang="en-US" sz="1000" dirty="0">
                <a:solidFill>
                  <a:srgbClr val="CFCBBF"/>
                </a:solidFill>
                <a:latin typeface="Raleway" pitchFamily="34" charset="0"/>
                <a:ea typeface="Raleway" pitchFamily="34" charset="-122"/>
                <a:cs typeface="Raleway" pitchFamily="34" charset="-120"/>
              </a:rPr>
              <a:t> Patient perception of staff responsiveness, initially strong at 65.4% in 2020, experienced a decline to 61.2% by 2022. Encouragingly, targeted initiatives led to a recovery, reaching 64.1% in 2024, nearing the initial benchmark of 65%.</a:t>
            </a:r>
            <a:endParaRPr lang="en-US" sz="1000" dirty="0"/>
          </a:p>
        </p:txBody>
      </p:sp>
      <p:sp>
        <p:nvSpPr>
          <p:cNvPr id="7" name="Text 5"/>
          <p:cNvSpPr/>
          <p:nvPr/>
        </p:nvSpPr>
        <p:spPr>
          <a:xfrm>
            <a:off x="685324" y="3284815"/>
            <a:ext cx="13259753" cy="407194"/>
          </a:xfrm>
          <a:prstGeom prst="rect">
            <a:avLst/>
          </a:prstGeom>
          <a:noFill/>
          <a:ln/>
        </p:spPr>
        <p:txBody>
          <a:bodyPr wrap="square" lIns="0" tIns="0" rIns="0" bIns="0" rtlCol="0" anchor="t"/>
          <a:lstStyle/>
          <a:p>
            <a:pPr marL="342900" indent="-342900" algn="l">
              <a:lnSpc>
                <a:spcPts val="1600"/>
              </a:lnSpc>
              <a:buSzPct val="100000"/>
              <a:buChar char="•"/>
            </a:pPr>
            <a:r>
              <a:rPr lang="en-US" sz="1000" b="1" dirty="0">
                <a:solidFill>
                  <a:srgbClr val="CFCBBF"/>
                </a:solidFill>
                <a:latin typeface="Raleway" pitchFamily="34" charset="0"/>
                <a:ea typeface="Raleway" pitchFamily="34" charset="-122"/>
                <a:cs typeface="Raleway" pitchFamily="34" charset="-120"/>
              </a:rPr>
              <a:t>Unassisted Patient Fall Rate per 1000 Patient Days:</a:t>
            </a:r>
            <a:r>
              <a:rPr lang="en-US" sz="1000" dirty="0">
                <a:solidFill>
                  <a:srgbClr val="CFCBBF"/>
                </a:solidFill>
                <a:latin typeface="Raleway" pitchFamily="34" charset="0"/>
                <a:ea typeface="Raleway" pitchFamily="34" charset="-122"/>
                <a:cs typeface="Raleway" pitchFamily="34" charset="-120"/>
              </a:rPr>
              <a:t> The average fall rate increased from 2.26 in 2020 to a peak of 2.82 in 2023. However, recent safety efforts have shown positive results, bringing the rate down to 2.60 in 2024.</a:t>
            </a:r>
            <a:endParaRPr lang="en-US" sz="1000" dirty="0"/>
          </a:p>
        </p:txBody>
      </p:sp>
      <p:sp>
        <p:nvSpPr>
          <p:cNvPr id="8" name="Text 6"/>
          <p:cNvSpPr/>
          <p:nvPr/>
        </p:nvSpPr>
        <p:spPr>
          <a:xfrm>
            <a:off x="685324" y="3736538"/>
            <a:ext cx="13259753" cy="203597"/>
          </a:xfrm>
          <a:prstGeom prst="rect">
            <a:avLst/>
          </a:prstGeom>
          <a:noFill/>
          <a:ln/>
        </p:spPr>
        <p:txBody>
          <a:bodyPr wrap="none" lIns="0" tIns="0" rIns="0" bIns="0" rtlCol="0" anchor="t"/>
          <a:lstStyle/>
          <a:p>
            <a:pPr marL="342900" indent="-342900" algn="l">
              <a:lnSpc>
                <a:spcPts val="1600"/>
              </a:lnSpc>
              <a:buSzPct val="100000"/>
              <a:buChar char="•"/>
            </a:pPr>
            <a:r>
              <a:rPr lang="en-US" sz="1000" b="1" dirty="0">
                <a:solidFill>
                  <a:srgbClr val="CFCBBF"/>
                </a:solidFill>
                <a:latin typeface="Raleway" pitchFamily="34" charset="0"/>
                <a:ea typeface="Raleway" pitchFamily="34" charset="-122"/>
                <a:cs typeface="Raleway" pitchFamily="34" charset="-120"/>
              </a:rPr>
              <a:t>Co-relation between KPIs:</a:t>
            </a:r>
            <a:endParaRPr lang="en-US" sz="1000" dirty="0"/>
          </a:p>
        </p:txBody>
      </p:sp>
      <p:sp>
        <p:nvSpPr>
          <p:cNvPr id="9" name="Text 7"/>
          <p:cNvSpPr/>
          <p:nvPr/>
        </p:nvSpPr>
        <p:spPr>
          <a:xfrm>
            <a:off x="685324" y="3984665"/>
            <a:ext cx="13259753" cy="407194"/>
          </a:xfrm>
          <a:prstGeom prst="rect">
            <a:avLst/>
          </a:prstGeom>
          <a:noFill/>
          <a:ln/>
        </p:spPr>
        <p:txBody>
          <a:bodyPr wrap="square" lIns="0" tIns="0" rIns="0" bIns="0" rtlCol="0" anchor="t"/>
          <a:lstStyle/>
          <a:p>
            <a:pPr marL="685800" lvl="1" indent="-342900" algn="l">
              <a:lnSpc>
                <a:spcPts val="1600"/>
              </a:lnSpc>
              <a:buSzPct val="100000"/>
              <a:buChar char="•"/>
            </a:pPr>
            <a:r>
              <a:rPr lang="en-US" sz="1000" dirty="0">
                <a:solidFill>
                  <a:srgbClr val="CFCBBF"/>
                </a:solidFill>
                <a:latin typeface="Raleway" pitchFamily="34" charset="0"/>
                <a:ea typeface="Raleway" pitchFamily="34" charset="-122"/>
                <a:cs typeface="Raleway" pitchFamily="34" charset="-120"/>
              </a:rPr>
              <a:t>A significant </a:t>
            </a:r>
            <a:r>
              <a:rPr lang="en-US" sz="1000" dirty="0">
                <a:solidFill>
                  <a:srgbClr val="000000"/>
                </a:solidFill>
                <a:highlight>
                  <a:srgbClr val="AEE4BD"/>
                </a:highlight>
                <a:latin typeface="Raleway" pitchFamily="34" charset="0"/>
                <a:ea typeface="Raleway" pitchFamily="34" charset="-122"/>
                <a:cs typeface="Raleway" pitchFamily="34" charset="-120"/>
              </a:rPr>
              <a:t>positive correlation of 0.70</a:t>
            </a:r>
            <a:r>
              <a:rPr lang="en-US" sz="1000" dirty="0">
                <a:solidFill>
                  <a:srgbClr val="CFCBBF"/>
                </a:solidFill>
                <a:latin typeface="Raleway" pitchFamily="34" charset="0"/>
                <a:ea typeface="Raleway" pitchFamily="34" charset="-122"/>
                <a:cs typeface="Raleway" pitchFamily="34" charset="-120"/>
              </a:rPr>
              <a:t> was observed between the Average Licensed Bed Occupancy Rate and Unassisted Patient Fall Rate, indicating that higher patient volumes likely strain resources and increase fall risk.</a:t>
            </a:r>
            <a:endParaRPr lang="en-US" sz="1000" dirty="0"/>
          </a:p>
        </p:txBody>
      </p:sp>
      <p:sp>
        <p:nvSpPr>
          <p:cNvPr id="10" name="Text 8"/>
          <p:cNvSpPr/>
          <p:nvPr/>
        </p:nvSpPr>
        <p:spPr>
          <a:xfrm>
            <a:off x="685324" y="4436388"/>
            <a:ext cx="13259753" cy="203597"/>
          </a:xfrm>
          <a:prstGeom prst="rect">
            <a:avLst/>
          </a:prstGeom>
          <a:noFill/>
          <a:ln/>
        </p:spPr>
        <p:txBody>
          <a:bodyPr wrap="none" lIns="0" tIns="0" rIns="0" bIns="0" rtlCol="0" anchor="t"/>
          <a:lstStyle/>
          <a:p>
            <a:pPr marL="685800" lvl="1" indent="-342900" algn="l">
              <a:lnSpc>
                <a:spcPts val="1600"/>
              </a:lnSpc>
              <a:buSzPct val="100000"/>
              <a:buChar char="•"/>
            </a:pPr>
            <a:r>
              <a:rPr lang="en-US" sz="1000" dirty="0">
                <a:solidFill>
                  <a:srgbClr val="CFCBBF"/>
                </a:solidFill>
                <a:latin typeface="Raleway" pitchFamily="34" charset="0"/>
                <a:ea typeface="Raleway" pitchFamily="34" charset="-122"/>
                <a:cs typeface="Raleway" pitchFamily="34" charset="-120"/>
              </a:rPr>
              <a:t>A strong </a:t>
            </a:r>
            <a:r>
              <a:rPr lang="en-US" sz="1000" dirty="0">
                <a:solidFill>
                  <a:srgbClr val="000000"/>
                </a:solidFill>
                <a:highlight>
                  <a:srgbClr val="FAA1A1"/>
                </a:highlight>
                <a:latin typeface="Raleway" pitchFamily="34" charset="0"/>
                <a:ea typeface="Raleway" pitchFamily="34" charset="-122"/>
                <a:cs typeface="Raleway" pitchFamily="34" charset="-120"/>
              </a:rPr>
              <a:t>negative correlation of -0.79</a:t>
            </a:r>
            <a:r>
              <a:rPr lang="en-US" sz="1000" dirty="0">
                <a:solidFill>
                  <a:srgbClr val="CFCBBF"/>
                </a:solidFill>
                <a:latin typeface="Raleway" pitchFamily="34" charset="0"/>
                <a:ea typeface="Raleway" pitchFamily="34" charset="-122"/>
                <a:cs typeface="Raleway" pitchFamily="34" charset="-120"/>
              </a:rPr>
              <a:t> between Staff Responsiveness and Unassisted Patient Fall Rate highlights that improved staff attention directly contributes to fall prevention.</a:t>
            </a:r>
            <a:endParaRPr lang="en-US" sz="1000" dirty="0"/>
          </a:p>
        </p:txBody>
      </p:sp>
      <p:sp>
        <p:nvSpPr>
          <p:cNvPr id="11" name="Text 9"/>
          <p:cNvSpPr/>
          <p:nvPr/>
        </p:nvSpPr>
        <p:spPr>
          <a:xfrm>
            <a:off x="685324" y="4684514"/>
            <a:ext cx="13259753" cy="203597"/>
          </a:xfrm>
          <a:prstGeom prst="rect">
            <a:avLst/>
          </a:prstGeom>
          <a:noFill/>
          <a:ln/>
        </p:spPr>
        <p:txBody>
          <a:bodyPr wrap="none" lIns="0" tIns="0" rIns="0" bIns="0" rtlCol="0" anchor="t"/>
          <a:lstStyle/>
          <a:p>
            <a:pPr marL="685800" lvl="1" indent="-342900" algn="l">
              <a:lnSpc>
                <a:spcPts val="1600"/>
              </a:lnSpc>
              <a:buSzPct val="100000"/>
              <a:buChar char="•"/>
            </a:pPr>
            <a:r>
              <a:rPr lang="en-US" sz="1000" dirty="0">
                <a:solidFill>
                  <a:srgbClr val="CFCBBF"/>
                </a:solidFill>
                <a:latin typeface="Raleway" pitchFamily="34" charset="0"/>
                <a:ea typeface="Raleway" pitchFamily="34" charset="-122"/>
                <a:cs typeface="Raleway" pitchFamily="34" charset="-120"/>
              </a:rPr>
              <a:t>A </a:t>
            </a:r>
            <a:r>
              <a:rPr lang="en-US" sz="1000" dirty="0">
                <a:solidFill>
                  <a:srgbClr val="000000"/>
                </a:solidFill>
                <a:highlight>
                  <a:srgbClr val="FAA1A1"/>
                </a:highlight>
                <a:latin typeface="Raleway" pitchFamily="34" charset="0"/>
                <a:ea typeface="Raleway" pitchFamily="34" charset="-122"/>
                <a:cs typeface="Raleway" pitchFamily="34" charset="-120"/>
              </a:rPr>
              <a:t>negative correlation of -0.37</a:t>
            </a:r>
            <a:r>
              <a:rPr lang="en-US" sz="1000" dirty="0">
                <a:solidFill>
                  <a:srgbClr val="CFCBBF"/>
                </a:solidFill>
                <a:latin typeface="Raleway" pitchFamily="34" charset="0"/>
                <a:ea typeface="Raleway" pitchFamily="34" charset="-122"/>
                <a:cs typeface="Raleway" pitchFamily="34" charset="-120"/>
              </a:rPr>
              <a:t> between Occupancy Rate and Staff Responsiveness suggests that increased patient load can marginally impact perceived staff promptness.</a:t>
            </a:r>
            <a:endParaRPr lang="en-US" sz="1000" dirty="0"/>
          </a:p>
        </p:txBody>
      </p:sp>
      <p:sp>
        <p:nvSpPr>
          <p:cNvPr id="12" name="Text 10"/>
          <p:cNvSpPr/>
          <p:nvPr/>
        </p:nvSpPr>
        <p:spPr>
          <a:xfrm>
            <a:off x="685324" y="5031224"/>
            <a:ext cx="13259753" cy="203597"/>
          </a:xfrm>
          <a:prstGeom prst="rect">
            <a:avLst/>
          </a:prstGeom>
          <a:noFill/>
          <a:ln/>
        </p:spPr>
        <p:txBody>
          <a:bodyPr wrap="none" lIns="0" tIns="0" rIns="0" bIns="0" rtlCol="0" anchor="t"/>
          <a:lstStyle/>
          <a:p>
            <a:pPr marL="0" indent="0" algn="l">
              <a:lnSpc>
                <a:spcPts val="1600"/>
              </a:lnSpc>
              <a:buNone/>
            </a:pPr>
            <a:r>
              <a:rPr lang="en-US" sz="1000" b="1" u="sng" dirty="0">
                <a:solidFill>
                  <a:srgbClr val="CFCBBF"/>
                </a:solidFill>
                <a:latin typeface="Raleway" pitchFamily="34" charset="0"/>
                <a:ea typeface="Raleway" pitchFamily="34" charset="-122"/>
                <a:cs typeface="Raleway" pitchFamily="34" charset="-120"/>
              </a:rPr>
              <a:t>Key Insights &amp; Recommendations:</a:t>
            </a:r>
            <a:endParaRPr lang="en-US" sz="1000" dirty="0"/>
          </a:p>
        </p:txBody>
      </p:sp>
      <p:sp>
        <p:nvSpPr>
          <p:cNvPr id="13" name="Text 11"/>
          <p:cNvSpPr/>
          <p:nvPr/>
        </p:nvSpPr>
        <p:spPr>
          <a:xfrm>
            <a:off x="685324" y="5377934"/>
            <a:ext cx="13259753" cy="407194"/>
          </a:xfrm>
          <a:prstGeom prst="rect">
            <a:avLst/>
          </a:prstGeom>
          <a:noFill/>
          <a:ln/>
        </p:spPr>
        <p:txBody>
          <a:bodyPr wrap="square" lIns="0" tIns="0" rIns="0" bIns="0" rtlCol="0" anchor="t"/>
          <a:lstStyle/>
          <a:p>
            <a:pPr marL="342900" indent="-342900" algn="l">
              <a:lnSpc>
                <a:spcPts val="1600"/>
              </a:lnSpc>
              <a:buSzPct val="100000"/>
              <a:buChar char="•"/>
            </a:pPr>
            <a:r>
              <a:rPr lang="en-US" sz="1000" b="1" dirty="0">
                <a:solidFill>
                  <a:srgbClr val="CFCBBF"/>
                </a:solidFill>
                <a:latin typeface="Raleway" pitchFamily="34" charset="0"/>
                <a:ea typeface="Raleway" pitchFamily="34" charset="-122"/>
                <a:cs typeface="Raleway" pitchFamily="34" charset="-120"/>
              </a:rPr>
              <a:t>Optimize Staff-Patient Ratios:</a:t>
            </a:r>
            <a:r>
              <a:rPr lang="en-US" sz="1000" dirty="0">
                <a:solidFill>
                  <a:srgbClr val="CFCBBF"/>
                </a:solidFill>
                <a:latin typeface="Raleway" pitchFamily="34" charset="0"/>
                <a:ea typeface="Raleway" pitchFamily="34" charset="-122"/>
                <a:cs typeface="Raleway" pitchFamily="34" charset="-120"/>
              </a:rPr>
              <a:t> Given the strong positive correlation between occupancy and falls, and the negative correlation between responsiveness and falls, dynamically adjusting staff levels based on real-time bed occupancy is crucial. This proactive approach can enhance patient safety and staff availability during peak times.</a:t>
            </a:r>
            <a:endParaRPr lang="en-US" sz="1000" dirty="0"/>
          </a:p>
        </p:txBody>
      </p:sp>
      <p:sp>
        <p:nvSpPr>
          <p:cNvPr id="14" name="Text 12"/>
          <p:cNvSpPr/>
          <p:nvPr/>
        </p:nvSpPr>
        <p:spPr>
          <a:xfrm>
            <a:off x="685324" y="5829657"/>
            <a:ext cx="13259753" cy="407194"/>
          </a:xfrm>
          <a:prstGeom prst="rect">
            <a:avLst/>
          </a:prstGeom>
          <a:noFill/>
          <a:ln/>
        </p:spPr>
        <p:txBody>
          <a:bodyPr wrap="square" lIns="0" tIns="0" rIns="0" bIns="0" rtlCol="0" anchor="t"/>
          <a:lstStyle/>
          <a:p>
            <a:pPr marL="342900" indent="-342900" algn="l">
              <a:lnSpc>
                <a:spcPts val="1600"/>
              </a:lnSpc>
              <a:buSzPct val="100000"/>
              <a:buChar char="•"/>
            </a:pPr>
            <a:r>
              <a:rPr lang="en-US" sz="1000" b="1" dirty="0">
                <a:solidFill>
                  <a:srgbClr val="CFCBBF"/>
                </a:solidFill>
                <a:latin typeface="Raleway" pitchFamily="34" charset="0"/>
                <a:ea typeface="Raleway" pitchFamily="34" charset="-122"/>
                <a:cs typeface="Raleway" pitchFamily="34" charset="-120"/>
              </a:rPr>
              <a:t>Targeted Staff Training &amp; Protocols:</a:t>
            </a:r>
            <a:r>
              <a:rPr lang="en-US" sz="1000" dirty="0">
                <a:solidFill>
                  <a:srgbClr val="CFCBBF"/>
                </a:solidFill>
                <a:latin typeface="Raleway" pitchFamily="34" charset="0"/>
                <a:ea typeface="Raleway" pitchFamily="34" charset="-122"/>
                <a:cs typeface="Raleway" pitchFamily="34" charset="-120"/>
              </a:rPr>
              <a:t> Implement enhanced training programs focusing on prompt patient assistance, effective communication, and advanced fall prevention protocols, especially during periods of high patient volume. Regular drills and performance reviews can reinforce these critical behaviors.</a:t>
            </a:r>
            <a:endParaRPr lang="en-US" sz="1000" dirty="0"/>
          </a:p>
        </p:txBody>
      </p:sp>
      <p:sp>
        <p:nvSpPr>
          <p:cNvPr id="15" name="Text 13"/>
          <p:cNvSpPr/>
          <p:nvPr/>
        </p:nvSpPr>
        <p:spPr>
          <a:xfrm>
            <a:off x="685324" y="6281380"/>
            <a:ext cx="13259753" cy="407194"/>
          </a:xfrm>
          <a:prstGeom prst="rect">
            <a:avLst/>
          </a:prstGeom>
          <a:noFill/>
          <a:ln/>
        </p:spPr>
        <p:txBody>
          <a:bodyPr wrap="square" lIns="0" tIns="0" rIns="0" bIns="0" rtlCol="0" anchor="t"/>
          <a:lstStyle/>
          <a:p>
            <a:pPr marL="342900" indent="-342900" algn="l">
              <a:lnSpc>
                <a:spcPts val="1600"/>
              </a:lnSpc>
              <a:buSzPct val="100000"/>
              <a:buChar char="•"/>
            </a:pPr>
            <a:r>
              <a:rPr lang="en-US" sz="1000" b="1" dirty="0">
                <a:solidFill>
                  <a:srgbClr val="CFCBBF"/>
                </a:solidFill>
                <a:latin typeface="Raleway" pitchFamily="34" charset="0"/>
                <a:ea typeface="Raleway" pitchFamily="34" charset="-122"/>
                <a:cs typeface="Raleway" pitchFamily="34" charset="-120"/>
              </a:rPr>
              <a:t>Data-Driven Operational Efficiency:</a:t>
            </a:r>
            <a:r>
              <a:rPr lang="en-US" sz="1000" dirty="0">
                <a:solidFill>
                  <a:srgbClr val="CFCBBF"/>
                </a:solidFill>
                <a:latin typeface="Raleway" pitchFamily="34" charset="0"/>
                <a:ea typeface="Raleway" pitchFamily="34" charset="-122"/>
                <a:cs typeface="Raleway" pitchFamily="34" charset="-120"/>
              </a:rPr>
              <a:t> Utilize real-time data from all three KPIs to make informed decisions regarding resource allocation, staffing adjustments, and operational workflows. This allows for continuous adaptation to patient demands while maintaining high standards of care.</a:t>
            </a:r>
            <a:endParaRPr lang="en-US" sz="1000" dirty="0"/>
          </a:p>
        </p:txBody>
      </p:sp>
      <p:sp>
        <p:nvSpPr>
          <p:cNvPr id="16" name="Text 14"/>
          <p:cNvSpPr/>
          <p:nvPr/>
        </p:nvSpPr>
        <p:spPr>
          <a:xfrm>
            <a:off x="685324" y="6733103"/>
            <a:ext cx="13259753" cy="407194"/>
          </a:xfrm>
          <a:prstGeom prst="rect">
            <a:avLst/>
          </a:prstGeom>
          <a:noFill/>
          <a:ln/>
        </p:spPr>
        <p:txBody>
          <a:bodyPr wrap="square" lIns="0" tIns="0" rIns="0" bIns="0" rtlCol="0" anchor="t"/>
          <a:lstStyle/>
          <a:p>
            <a:pPr marL="342900" indent="-342900" algn="l">
              <a:lnSpc>
                <a:spcPts val="1600"/>
              </a:lnSpc>
              <a:buSzPct val="100000"/>
              <a:buChar char="•"/>
            </a:pPr>
            <a:r>
              <a:rPr lang="en-US" sz="1000" b="1" dirty="0">
                <a:solidFill>
                  <a:srgbClr val="CFCBBF"/>
                </a:solidFill>
                <a:latin typeface="Raleway" pitchFamily="34" charset="0"/>
                <a:ea typeface="Raleway" pitchFamily="34" charset="-122"/>
                <a:cs typeface="Raleway" pitchFamily="34" charset="-120"/>
              </a:rPr>
              <a:t>Continuous Monitoring &amp; Evaluation:</a:t>
            </a:r>
            <a:r>
              <a:rPr lang="en-US" sz="1000" dirty="0">
                <a:solidFill>
                  <a:srgbClr val="CFCBBF"/>
                </a:solidFill>
                <a:latin typeface="Raleway" pitchFamily="34" charset="0"/>
                <a:ea typeface="Raleway" pitchFamily="34" charset="-122"/>
                <a:cs typeface="Raleway" pitchFamily="34" charset="-120"/>
              </a:rPr>
              <a:t> Regularly monitor these key metrics and their correlations to identify emerging trends and assess the effectiveness of implemented interventions. Establishing clear benchmarks and quarterly reviews will ensure sustained improvement.</a:t>
            </a:r>
            <a:endParaRPr lang="en-US" sz="1000" dirty="0"/>
          </a:p>
        </p:txBody>
      </p:sp>
      <p:sp>
        <p:nvSpPr>
          <p:cNvPr id="17" name="Text 15"/>
          <p:cNvSpPr/>
          <p:nvPr/>
        </p:nvSpPr>
        <p:spPr>
          <a:xfrm>
            <a:off x="685324" y="7283410"/>
            <a:ext cx="13259753" cy="407194"/>
          </a:xfrm>
          <a:prstGeom prst="rect">
            <a:avLst/>
          </a:prstGeom>
          <a:noFill/>
          <a:ln/>
        </p:spPr>
        <p:txBody>
          <a:bodyPr wrap="square" lIns="0" tIns="0" rIns="0" bIns="0" rtlCol="0" anchor="t"/>
          <a:lstStyle/>
          <a:p>
            <a:pPr marL="0" indent="0" algn="l">
              <a:lnSpc>
                <a:spcPts val="1600"/>
              </a:lnSpc>
              <a:buNone/>
            </a:pPr>
            <a:r>
              <a:rPr lang="en-US" sz="1000" b="1" dirty="0">
                <a:solidFill>
                  <a:srgbClr val="CFCBBF"/>
                </a:solidFill>
                <a:latin typeface="Raleway" pitchFamily="34" charset="0"/>
                <a:ea typeface="Raleway" pitchFamily="34" charset="-122"/>
                <a:cs typeface="Raleway" pitchFamily="34" charset="-120"/>
              </a:rPr>
              <a:t>Conclusion:</a:t>
            </a:r>
            <a:r>
              <a:rPr lang="en-US" sz="1000" dirty="0">
                <a:solidFill>
                  <a:srgbClr val="CFCBBF"/>
                </a:solidFill>
                <a:latin typeface="Raleway" pitchFamily="34" charset="0"/>
                <a:ea typeface="Raleway" pitchFamily="34" charset="-122"/>
                <a:cs typeface="Raleway" pitchFamily="34" charset="-120"/>
              </a:rPr>
              <a:t> Maintaining an optimal balance between high bed occupancy and exceptional patient care is achievable through data-informed strategies. Lowell General Hospital can further enhance patient safety and overall performance by prioritizing dynamic staffing models, continuous staff training, and leveraging KPI correlations for strategic decision-making.</a:t>
            </a:r>
            <a:endParaRPr lang="en-US" sz="1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1642</TotalTime>
  <Words>1386</Words>
  <Application>Microsoft Office PowerPoint</Application>
  <PresentationFormat>Custom</PresentationFormat>
  <Paragraphs>187</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Raleway</vt:lpstr>
      <vt:lpstr>Consolas</vt:lpstr>
      <vt:lpstr>Prata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santosh seeru</dc:creator>
  <cp:lastModifiedBy>santosh seeru</cp:lastModifiedBy>
  <cp:revision>5</cp:revision>
  <dcterms:created xsi:type="dcterms:W3CDTF">2025-08-27T09:03:50Z</dcterms:created>
  <dcterms:modified xsi:type="dcterms:W3CDTF">2025-08-28T12:26:24Z</dcterms:modified>
</cp:coreProperties>
</file>